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68"/>
  </p:notesMasterIdLst>
  <p:sldIdLst>
    <p:sldId id="295" r:id="rId3"/>
    <p:sldId id="296" r:id="rId4"/>
    <p:sldId id="297" r:id="rId5"/>
    <p:sldId id="338" r:id="rId6"/>
    <p:sldId id="330" r:id="rId7"/>
    <p:sldId id="331" r:id="rId8"/>
    <p:sldId id="332" r:id="rId9"/>
    <p:sldId id="335" r:id="rId10"/>
    <p:sldId id="336" r:id="rId11"/>
    <p:sldId id="337" r:id="rId12"/>
    <p:sldId id="312" r:id="rId13"/>
    <p:sldId id="313" r:id="rId14"/>
    <p:sldId id="314" r:id="rId15"/>
    <p:sldId id="315" r:id="rId16"/>
    <p:sldId id="316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259" r:id="rId25"/>
    <p:sldId id="268" r:id="rId26"/>
    <p:sldId id="269" r:id="rId27"/>
    <p:sldId id="311" r:id="rId28"/>
    <p:sldId id="271" r:id="rId29"/>
    <p:sldId id="270" r:id="rId30"/>
    <p:sldId id="272" r:id="rId31"/>
    <p:sldId id="274" r:id="rId32"/>
    <p:sldId id="277" r:id="rId33"/>
    <p:sldId id="294" r:id="rId34"/>
    <p:sldId id="275" r:id="rId35"/>
    <p:sldId id="345" r:id="rId36"/>
    <p:sldId id="346" r:id="rId37"/>
    <p:sldId id="347" r:id="rId38"/>
    <p:sldId id="281" r:id="rId39"/>
    <p:sldId id="282" r:id="rId40"/>
    <p:sldId id="283" r:id="rId41"/>
    <p:sldId id="285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5" r:id="rId50"/>
    <p:sldId id="276" r:id="rId51"/>
    <p:sldId id="284" r:id="rId52"/>
    <p:sldId id="286" r:id="rId53"/>
    <p:sldId id="340" r:id="rId54"/>
    <p:sldId id="343" r:id="rId55"/>
    <p:sldId id="342" r:id="rId56"/>
    <p:sldId id="287" r:id="rId57"/>
    <p:sldId id="288" r:id="rId58"/>
    <p:sldId id="289" r:id="rId59"/>
    <p:sldId id="267" r:id="rId60"/>
    <p:sldId id="290" r:id="rId61"/>
    <p:sldId id="291" r:id="rId62"/>
    <p:sldId id="293" r:id="rId63"/>
    <p:sldId id="329" r:id="rId64"/>
    <p:sldId id="309" r:id="rId65"/>
    <p:sldId id="310" r:id="rId66"/>
    <p:sldId id="273" r:id="rId67"/>
  </p:sldIdLst>
  <p:sldSz cx="12192000" cy="6858000"/>
  <p:notesSz cx="6858000" cy="9144000"/>
  <p:embeddedFontLst>
    <p:embeddedFont>
      <p:font typeface="나눔스퀘어라운드 ExtraBold" panose="020B0600000101010101" pitchFamily="34" charset="-127"/>
      <p:bold r:id="rId69"/>
    </p:embeddedFont>
    <p:embeddedFont>
      <p:font typeface="배달의민족 주아" panose="02020603020101020101" pitchFamily="18" charset="-127"/>
      <p:regular r:id="rId70"/>
    </p:embeddedFont>
    <p:embeddedFont>
      <p:font typeface="맑은 고딕" panose="020B0503020000020004" pitchFamily="34" charset="-127"/>
      <p:regular r:id="rId71"/>
      <p:bold r:id="rId72"/>
    </p:embeddedFont>
    <p:embeddedFont>
      <p:font typeface="나눔고딕 ExtraBold" panose="020D0604000000000000" pitchFamily="34" charset="-127"/>
      <p:bold r:id="rId73"/>
    </p:embeddedFont>
    <p:embeddedFont>
      <p:font typeface="여기어때 잘난체" panose="020B0600000101010101" pitchFamily="34" charset="-127"/>
      <p:bold r:id="rId74"/>
    </p:embeddedFont>
    <p:embeddedFont>
      <p:font typeface="Arial Black" panose="020B0604020202020204" pitchFamily="34" charset="0"/>
      <p:bold r:id="rId75"/>
    </p:embeddedFon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Cambria Math" panose="02040503050406030204" pitchFamily="18" charset="0"/>
      <p:regular r:id="rId8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소연" initials="김소" lastIdx="1" clrIdx="0">
    <p:extLst>
      <p:ext uri="{19B8F6BF-5375-455C-9EA6-DF929625EA0E}">
        <p15:presenceInfo xmlns:p15="http://schemas.microsoft.com/office/powerpoint/2012/main" userId="1448d42aa279ea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64A"/>
    <a:srgbClr val="142440"/>
    <a:srgbClr val="B4D1D1"/>
    <a:srgbClr val="EDEDED"/>
    <a:srgbClr val="FEC1AE"/>
    <a:srgbClr val="EDD5BF"/>
    <a:srgbClr val="F5BB70"/>
    <a:srgbClr val="BB7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34" autoAdjust="0"/>
    <p:restoredTop sz="82576" autoAdjust="0"/>
  </p:normalViewPr>
  <p:slideViewPr>
    <p:cSldViewPr snapToGrid="0">
      <p:cViewPr varScale="1">
        <p:scale>
          <a:sx n="103" d="100"/>
          <a:sy n="103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8.fntdata"/><Relationship Id="rId7" Type="http://schemas.openxmlformats.org/officeDocument/2006/relationships/slide" Target="slides/slide5.xml"/><Relationship Id="rId71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75B26-3982-406A-9894-7ADB2A7B6181}" type="datetimeFigureOut">
              <a:rPr lang="ko-KR" altLang="en-US" smtClean="0"/>
              <a:t>2021. 12. 9.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D421-AAF3-47B8-B8D4-F5A23B4D1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989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9:45</a:t>
            </a:r>
            <a:r>
              <a:rPr lang="ko-KR" altLang="en-US" dirty="0"/>
              <a:t> 안녕하세요</a:t>
            </a:r>
            <a:r>
              <a:rPr lang="en-US" altLang="ko-KR" dirty="0"/>
              <a:t>,</a:t>
            </a:r>
            <a:r>
              <a:rPr lang="ko-KR" altLang="en-US" dirty="0"/>
              <a:t> 저희는 네이버 영화 리뷰를 분석한 </a:t>
            </a:r>
            <a:r>
              <a:rPr lang="en-US" altLang="ko-KR" dirty="0"/>
              <a:t>4</a:t>
            </a:r>
            <a:r>
              <a:rPr lang="ko-KR" altLang="en-US" dirty="0"/>
              <a:t>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71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이렇게</a:t>
            </a:r>
            <a:r>
              <a:rPr kumimoji="1" lang="ko-KR" altLang="en-US" dirty="0"/>
              <a:t> 활성화 함수를 통해 명사일 확률 </a:t>
            </a:r>
            <a:r>
              <a:rPr kumimoji="1" lang="en-US" altLang="ko-KR" dirty="0"/>
              <a:t>10%,</a:t>
            </a:r>
            <a:r>
              <a:rPr kumimoji="1" lang="ko-KR" altLang="en-US" dirty="0"/>
              <a:t> 대명사일 확률 </a:t>
            </a:r>
            <a:r>
              <a:rPr kumimoji="1" lang="en-US" altLang="ko-KR" dirty="0"/>
              <a:t>80%</a:t>
            </a:r>
            <a:r>
              <a:rPr kumimoji="1" lang="ko-KR" altLang="en-US" dirty="0"/>
              <a:t> 와 같은 확률로 나타낼 수 있게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Softmax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 외에도 </a:t>
            </a:r>
            <a:r>
              <a:rPr kumimoji="1" lang="en-US" altLang="ko-KR" dirty="0"/>
              <a:t>sigmoid </a:t>
            </a:r>
            <a:r>
              <a:rPr kumimoji="1" lang="ko-KR" altLang="en-US" dirty="0"/>
              <a:t>함수처럼 결과값을 저희가 보기 편하게 만들어 주는 여러 활성화 함수를 이용할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r>
              <a:rPr kumimoji="1" lang="ko-Kore-KR" altLang="en-US" dirty="0"/>
              <a:t>이후에</a:t>
            </a:r>
            <a:r>
              <a:rPr kumimoji="1" lang="ko-KR" altLang="en-US" dirty="0"/>
              <a:t> 정답일 확률이 높은 </a:t>
            </a:r>
            <a:r>
              <a:rPr kumimoji="1" lang="ko-KR" altLang="en-US" dirty="0" err="1"/>
              <a:t>예측값과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실제값을</a:t>
            </a:r>
            <a:r>
              <a:rPr kumimoji="1" lang="ko-KR" altLang="en-US" dirty="0"/>
              <a:t> 비교하여 그 차이를 줄여 나가는 학습 과정이 </a:t>
            </a:r>
            <a:r>
              <a:rPr kumimoji="1" lang="en-US" altLang="ko-KR" dirty="0"/>
              <a:t>RNN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70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그런데</a:t>
            </a:r>
            <a:r>
              <a:rPr kumimoji="1" lang="ko-KR" altLang="en-US" dirty="0"/>
              <a:t> 이 </a:t>
            </a:r>
            <a:r>
              <a:rPr kumimoji="1" lang="en-US" altLang="ko-KR" dirty="0"/>
              <a:t>RNN</a:t>
            </a:r>
            <a:r>
              <a:rPr kumimoji="1" lang="ko-KR" altLang="en-US" dirty="0"/>
              <a:t>도 </a:t>
            </a:r>
            <a:r>
              <a:rPr kumimoji="1" lang="ko-KR" altLang="en-US" dirty="0" err="1"/>
              <a:t>시계열적인</a:t>
            </a:r>
            <a:r>
              <a:rPr kumimoji="1" lang="ko-KR" altLang="en-US" dirty="0"/>
              <a:t> 분석에서의 아쉬운 점이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순환되는 레이어가 많아질수록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초기 레이어 초기 단계의 </a:t>
            </a:r>
            <a:r>
              <a:rPr kumimoji="1" lang="ko-KR" altLang="en-US" dirty="0" err="1"/>
              <a:t>출력값은</a:t>
            </a:r>
            <a:r>
              <a:rPr kumimoji="1" lang="ko-KR" altLang="en-US" dirty="0"/>
              <a:t> 그 영향력이 줄어든다는 단점인데요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이는 </a:t>
            </a:r>
            <a:r>
              <a:rPr kumimoji="1" lang="ko-KR" altLang="en-US" dirty="0" err="1"/>
              <a:t>장기의존성이라고</a:t>
            </a:r>
            <a:r>
              <a:rPr kumimoji="1" lang="ko-KR" altLang="en-US" dirty="0"/>
              <a:t> 부릅니다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만약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개의 입력과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개의 단계가 존재한다면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 두 번째 출력값에서는 첫 번째 </a:t>
            </a:r>
            <a:r>
              <a:rPr kumimoji="1" lang="ko-KR" altLang="en-US" dirty="0" err="1"/>
              <a:t>출력값이</a:t>
            </a:r>
            <a:r>
              <a:rPr kumimoji="1" lang="ko-KR" altLang="en-US" dirty="0"/>
              <a:t> 미치는 영향력이 아주 큰 데에 비해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번째 단계에서는 첫번째 </a:t>
            </a:r>
            <a:r>
              <a:rPr kumimoji="1" lang="ko-KR" altLang="en-US" dirty="0" err="1"/>
              <a:t>출력값이</a:t>
            </a:r>
            <a:r>
              <a:rPr kumimoji="1" lang="ko-KR" altLang="en-US" dirty="0"/>
              <a:t> 미치는 비중이 줄어들었다고 이해하시면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269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정리해보자면 장기 의존성 문제는 학습이 진행될수록 과거의 기억이 최신 학습에 적용되지 않게 되는 현상을 의미합니다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긴 문장이나 문단의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문장의 첫 단어가 마지막 단어에 미치는 영향이 미미하게 되면서 </a:t>
            </a:r>
            <a:r>
              <a:rPr kumimoji="1" lang="en-US" altLang="ko-KR" dirty="0"/>
              <a:t>RNN</a:t>
            </a:r>
            <a:r>
              <a:rPr kumimoji="1" lang="ko-KR" altLang="en-US" dirty="0"/>
              <a:t>의 장점이 조금은 </a:t>
            </a:r>
            <a:r>
              <a:rPr kumimoji="1" lang="ko-KR" altLang="en-US" dirty="0" err="1"/>
              <a:t>무색해지게</a:t>
            </a:r>
            <a:r>
              <a:rPr kumimoji="1" lang="ko-KR" altLang="en-US" dirty="0"/>
              <a:t> 되는 것이죠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943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</a:t>
            </a:r>
            <a:r>
              <a:rPr kumimoji="1" lang="ko-KR" altLang="en-US" dirty="0" err="1"/>
              <a:t>러한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장기의존성</a:t>
            </a:r>
            <a:r>
              <a:rPr kumimoji="1" lang="ko-KR" altLang="en-US" dirty="0"/>
              <a:t> 문제를 보완한 모델이 바로 </a:t>
            </a:r>
            <a:r>
              <a:rPr kumimoji="1" lang="en-US" altLang="ko-KR" dirty="0"/>
              <a:t>LSTM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LSTM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RNN</a:t>
            </a:r>
            <a:r>
              <a:rPr kumimoji="1" lang="ko-KR" altLang="en-US" dirty="0"/>
              <a:t>과 똑같이 각 레이어를 돌면서 </a:t>
            </a:r>
            <a:r>
              <a:rPr kumimoji="1" lang="ko-KR" altLang="en-US" dirty="0" err="1"/>
              <a:t>입력값을</a:t>
            </a:r>
            <a:r>
              <a:rPr kumimoji="1" lang="ko-KR" altLang="en-US" dirty="0"/>
              <a:t> 받고 </a:t>
            </a:r>
            <a:r>
              <a:rPr kumimoji="1" lang="ko-KR" altLang="en-US" dirty="0" err="1"/>
              <a:t>출력값을</a:t>
            </a:r>
            <a:r>
              <a:rPr kumimoji="1" lang="ko-KR" altLang="en-US" dirty="0"/>
              <a:t> 낸 후에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</a:t>
            </a:r>
            <a:r>
              <a:rPr kumimoji="1" lang="ko-KR" altLang="en-US" dirty="0" err="1"/>
              <a:t>출력값을</a:t>
            </a:r>
            <a:r>
              <a:rPr kumimoji="1" lang="ko-KR" altLang="en-US" dirty="0"/>
              <a:t> 다음 레이어로 넘기는데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때 추가로 </a:t>
            </a:r>
            <a:r>
              <a:rPr kumimoji="1" lang="en-US" altLang="ko-KR" dirty="0"/>
              <a:t>cell state</a:t>
            </a:r>
            <a:r>
              <a:rPr kumimoji="1" lang="ko-KR" altLang="en-US" dirty="0"/>
              <a:t>라는 것도 같이 넘겨줍니다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Cell state</a:t>
            </a:r>
            <a:r>
              <a:rPr kumimoji="1" lang="ko-KR" altLang="en-US" dirty="0"/>
              <a:t>는 가중치를 곱하지 않은 순수 </a:t>
            </a:r>
            <a:r>
              <a:rPr kumimoji="1" lang="ko-KR" altLang="en-US" dirty="0" err="1"/>
              <a:t>출력값들의</a:t>
            </a:r>
            <a:r>
              <a:rPr kumimoji="1" lang="ko-KR" altLang="en-US" dirty="0"/>
              <a:t> 리스트를 저장하는 형태라고 보시면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마지막 레이어를 분석할 때도 </a:t>
            </a:r>
            <a:r>
              <a:rPr kumimoji="1" lang="en-US" altLang="ko-KR" dirty="0"/>
              <a:t>cell state</a:t>
            </a:r>
            <a:r>
              <a:rPr kumimoji="1" lang="ko-KR" altLang="en-US" dirty="0"/>
              <a:t>에 첫 레이어부터 직전 레이어까지 </a:t>
            </a:r>
            <a:r>
              <a:rPr kumimoji="1" lang="ko-KR" altLang="en-US" dirty="0" err="1"/>
              <a:t>출력값이</a:t>
            </a:r>
            <a:r>
              <a:rPr kumimoji="1" lang="ko-KR" altLang="en-US" dirty="0"/>
              <a:t> 저장되어 있으므로 장기 의존성 문제가 해결될 수 있는 거죠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135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LSTM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cell state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통한 장기 기억과 </a:t>
            </a:r>
            <a:r>
              <a:rPr kumimoji="1" lang="en-US" altLang="ko-KR" dirty="0"/>
              <a:t>simple </a:t>
            </a:r>
            <a:r>
              <a:rPr kumimoji="1" lang="en-US" altLang="ko-KR" dirty="0" err="1"/>
              <a:t>rnn</a:t>
            </a:r>
            <a:r>
              <a:rPr kumimoji="1" lang="ko-KR" altLang="en-US" dirty="0"/>
              <a:t>을 통한 직전 학습 데이터 단기 기억을 모두 활용할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293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LSTM</a:t>
            </a:r>
            <a:r>
              <a:rPr lang="ko-KR" altLang="en-US" dirty="0"/>
              <a:t>은 </a:t>
            </a:r>
            <a:r>
              <a:rPr lang="en-US" altLang="ko-KR" dirty="0"/>
              <a:t>Long Short-Term Memory</a:t>
            </a:r>
            <a:r>
              <a:rPr lang="ko-KR" altLang="en-US" dirty="0"/>
              <a:t>의 준말로</a:t>
            </a:r>
            <a:r>
              <a:rPr lang="en-US" altLang="ko-KR" dirty="0"/>
              <a:t>,</a:t>
            </a:r>
            <a:r>
              <a:rPr lang="ko-KR" altLang="en-US" dirty="0"/>
              <a:t> 한국어로 번역하면 장단기 메모리가 됩니다</a:t>
            </a:r>
            <a:r>
              <a:rPr lang="en-US" altLang="ko-KR" dirty="0"/>
              <a:t>.</a:t>
            </a:r>
            <a:r>
              <a:rPr lang="ko-KR" altLang="en-US" dirty="0"/>
              <a:t> 앞서 말했듯이 </a:t>
            </a:r>
            <a:r>
              <a:rPr lang="en-US" altLang="ko-KR" dirty="0"/>
              <a:t>RNN</a:t>
            </a:r>
            <a:r>
              <a:rPr lang="ko-KR" altLang="en-US" dirty="0" err="1"/>
              <a:t>처럼</a:t>
            </a:r>
            <a:r>
              <a:rPr lang="ko-KR" altLang="en-US" dirty="0"/>
              <a:t> 직전 레이어의 </a:t>
            </a:r>
            <a:r>
              <a:rPr lang="ko-KR" altLang="en-US" dirty="0" err="1"/>
              <a:t>출력값을</a:t>
            </a:r>
            <a:r>
              <a:rPr lang="ko-KR" altLang="en-US" dirty="0"/>
              <a:t> 잘 기억하는 단기 기억 뿐만 아니라 초기의 기억까지 잘 기억한다는 장기 기억을 다 갖춘 모델이라고 보시면 됩니다</a:t>
            </a:r>
            <a:r>
              <a:rPr lang="en-US" altLang="ko-KR" dirty="0"/>
              <a:t>.</a:t>
            </a:r>
            <a:r>
              <a:rPr lang="ko-KR" altLang="en-US" dirty="0"/>
              <a:t> 장기적 상태</a:t>
            </a:r>
            <a:r>
              <a:rPr lang="en-US" altLang="ko-KR" dirty="0"/>
              <a:t>,</a:t>
            </a:r>
            <a:r>
              <a:rPr lang="ko-KR" altLang="en-US" dirty="0"/>
              <a:t> 패턴을 알아내는데 효과적이기 때문에 </a:t>
            </a:r>
            <a:r>
              <a:rPr lang="ko-KR" altLang="en-US" dirty="0" err="1"/>
              <a:t>시계열</a:t>
            </a:r>
            <a:r>
              <a:rPr lang="ko-KR" altLang="en-US" dirty="0"/>
              <a:t> 분석이나 자연어 처리에도 자주 사용됩니다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3D421-AAF3-47B8-B8D4-F5A23B4D1F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047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RNN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LSTM</a:t>
            </a:r>
            <a:r>
              <a:rPr kumimoji="1" lang="ko-KR" altLang="en-US" dirty="0"/>
              <a:t>의 차이가 어떻게 달라질지 단순화한 예시를 통해 정리하고 넘어가 볼게요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만약 위의 주식 데이터가 있을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RNN </a:t>
            </a:r>
            <a:r>
              <a:rPr kumimoji="1" lang="ko-KR" altLang="en-US" dirty="0"/>
              <a:t>모델로 오늘인 </a:t>
            </a:r>
            <a:r>
              <a:rPr kumimoji="1" lang="en-US" altLang="ko-KR" dirty="0"/>
              <a:t>6</a:t>
            </a:r>
            <a:r>
              <a:rPr kumimoji="1" lang="ko-KR" altLang="en-US" dirty="0"/>
              <a:t>일차 주식 시장을 예측해본다고 가정해 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일차에서 </a:t>
            </a:r>
            <a:r>
              <a:rPr kumimoji="1" lang="en-US" altLang="ko-KR" dirty="0"/>
              <a:t>5</a:t>
            </a:r>
            <a:r>
              <a:rPr kumimoji="1" lang="ko-KR" altLang="en-US" dirty="0"/>
              <a:t>일차까지 모두 하락하기 때문에 </a:t>
            </a:r>
            <a:r>
              <a:rPr kumimoji="1" lang="en-US" altLang="ko-KR" dirty="0"/>
              <a:t>6</a:t>
            </a:r>
            <a:r>
              <a:rPr kumimoji="1" lang="ko-KR" altLang="en-US" dirty="0"/>
              <a:t>일차도 하락할 것이라는 분석이 가능하겠죠</a:t>
            </a:r>
            <a:r>
              <a:rPr kumimoji="1" lang="en-US" altLang="ko-KR" dirty="0"/>
              <a:t>?</a:t>
            </a:r>
            <a:r>
              <a:rPr kumimoji="1" lang="ko-KR" altLang="en-US" dirty="0"/>
              <a:t> 이 경우에는 </a:t>
            </a:r>
            <a:r>
              <a:rPr kumimoji="1" lang="en-US" altLang="ko-KR" dirty="0"/>
              <a:t>simple RNN</a:t>
            </a:r>
            <a:r>
              <a:rPr kumimoji="1" lang="ko-KR" altLang="en-US" dirty="0"/>
              <a:t>을 이용한다고 해도 충분히 하락할 것이라는 예측이 가능합니다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615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그렇다면</a:t>
            </a:r>
            <a:r>
              <a:rPr kumimoji="1" lang="ko-KR" altLang="en-US" dirty="0"/>
              <a:t> 이런 예시를 들어 볼게요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주식 가격이 </a:t>
            </a:r>
            <a:r>
              <a:rPr kumimoji="1" lang="en-US" altLang="ko-KR" dirty="0"/>
              <a:t>6</a:t>
            </a:r>
            <a:r>
              <a:rPr kumimoji="1" lang="ko-KR" altLang="en-US" dirty="0"/>
              <a:t>일전 상승했고 </a:t>
            </a:r>
            <a:r>
              <a:rPr kumimoji="1" lang="en-US" altLang="ko-KR" dirty="0"/>
              <a:t>5</a:t>
            </a:r>
            <a:r>
              <a:rPr kumimoji="1" lang="ko-KR" altLang="en-US" dirty="0"/>
              <a:t>일전과 </a:t>
            </a:r>
            <a:r>
              <a:rPr kumimoji="1" lang="en-US" altLang="ko-KR" dirty="0"/>
              <a:t>4</a:t>
            </a:r>
            <a:r>
              <a:rPr kumimoji="1" lang="ko-KR" altLang="en-US" dirty="0"/>
              <a:t>일전에는 각각 하락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일전에는 상승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일전과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일전에는 각각 하락했다고 합시다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그 이전에도 </a:t>
            </a:r>
            <a:r>
              <a:rPr kumimoji="1" lang="en-US" altLang="ko-KR" dirty="0"/>
              <a:t>12</a:t>
            </a:r>
            <a:r>
              <a:rPr kumimoji="1" lang="ko-KR" altLang="en-US" dirty="0"/>
              <a:t>일전과 </a:t>
            </a:r>
            <a:r>
              <a:rPr kumimoji="1" lang="en-US" altLang="ko-KR" dirty="0"/>
              <a:t>9</a:t>
            </a:r>
            <a:r>
              <a:rPr kumimoji="1" lang="ko-KR" altLang="en-US" dirty="0"/>
              <a:t>일전에는 상승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 날에는 계속해서 하락했다고 가정하면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과연 오늘은 상승할까요 하락할까요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258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또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일전에는 주식 가격이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하락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일전에는 </a:t>
            </a:r>
            <a:r>
              <a:rPr kumimoji="1" lang="en-US" altLang="ko-KR" dirty="0"/>
              <a:t>25%</a:t>
            </a:r>
            <a:r>
              <a:rPr kumimoji="1" lang="ko-KR" altLang="en-US" dirty="0"/>
              <a:t>하락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일전에는 </a:t>
            </a:r>
            <a:r>
              <a:rPr kumimoji="1" lang="en-US" altLang="ko-KR" dirty="0"/>
              <a:t>12.5%</a:t>
            </a:r>
            <a:r>
              <a:rPr kumimoji="1" lang="ko-KR" altLang="en-US" dirty="0"/>
              <a:t> 상승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일전에는 </a:t>
            </a:r>
            <a:r>
              <a:rPr kumimoji="1" lang="en-US" altLang="ko-KR" dirty="0"/>
              <a:t>6.25%</a:t>
            </a:r>
            <a:r>
              <a:rPr kumimoji="1" lang="ko-KR" altLang="en-US" dirty="0"/>
              <a:t> 하락이라는 좀 더 극단적인 예시를 들어보겠습니다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이럴 경우 </a:t>
            </a:r>
            <a:r>
              <a:rPr kumimoji="1" lang="en-US" altLang="ko-KR" dirty="0"/>
              <a:t>simple RNN</a:t>
            </a:r>
            <a:r>
              <a:rPr kumimoji="1" lang="ko-KR" altLang="en-US" dirty="0"/>
              <a:t>은 최근의 데이터가 가장 큰 영향을 미치는데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일전과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일전에 각각 큰 폭으로 하락했기 때문에 하락할 것이라는 예측을 할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66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반면 </a:t>
            </a:r>
            <a:r>
              <a:rPr lang="en-US" altLang="ko-KR" dirty="0"/>
              <a:t>LSTM</a:t>
            </a:r>
            <a:r>
              <a:rPr lang="ko-KR" altLang="en-US" dirty="0"/>
              <a:t>은 </a:t>
            </a:r>
            <a:r>
              <a:rPr lang="en-US" altLang="ko-KR" dirty="0"/>
              <a:t>3</a:t>
            </a:r>
            <a:r>
              <a:rPr lang="ko-KR" altLang="en-US" dirty="0"/>
              <a:t>일에 한 번씩 주식 가격이 상승했다는 사실을 기억하고 있습니다</a:t>
            </a:r>
            <a:r>
              <a:rPr lang="en-US" altLang="ko-KR" dirty="0"/>
              <a:t>.</a:t>
            </a:r>
            <a:r>
              <a:rPr lang="ko-KR" altLang="en-US" dirty="0"/>
              <a:t> 이는 장기 기억이겠죠</a:t>
            </a:r>
            <a:r>
              <a:rPr lang="en-US" altLang="ko-KR" dirty="0"/>
              <a:t>?</a:t>
            </a:r>
            <a:r>
              <a:rPr lang="ko-KR" altLang="en-US" dirty="0"/>
              <a:t> 따라서 </a:t>
            </a:r>
            <a:r>
              <a:rPr lang="en-US" altLang="ko-KR" dirty="0"/>
              <a:t>LSTM</a:t>
            </a:r>
            <a:r>
              <a:rPr lang="ko-KR" altLang="en-US" dirty="0"/>
              <a:t>은 어제 하락폭이 굉장히 컸다는 사실의 단기 기억과 </a:t>
            </a:r>
            <a:r>
              <a:rPr lang="en-US" altLang="ko-KR" dirty="0"/>
              <a:t>3</a:t>
            </a:r>
            <a:r>
              <a:rPr lang="ko-KR" altLang="en-US" dirty="0"/>
              <a:t>일 주기로 상승 하락 하락을 반복했다는 장기 기억을 모두 가지고 있습니다</a:t>
            </a:r>
            <a:r>
              <a:rPr lang="en-US" altLang="ko-KR" dirty="0"/>
              <a:t>.</a:t>
            </a:r>
            <a:r>
              <a:rPr lang="ko-KR" altLang="en-US" dirty="0"/>
              <a:t> 이 사실들을 토대로 </a:t>
            </a:r>
            <a:r>
              <a:rPr lang="en-US" altLang="ko-KR" dirty="0"/>
              <a:t>LSTM</a:t>
            </a:r>
            <a:r>
              <a:rPr lang="ko-KR" altLang="en-US" dirty="0"/>
              <a:t>은 전체적으로 하락하는 </a:t>
            </a:r>
            <a:r>
              <a:rPr lang="ko-KR" altLang="en-US" dirty="0" err="1"/>
              <a:t>추세기는</a:t>
            </a:r>
            <a:r>
              <a:rPr lang="ko-KR" altLang="en-US" dirty="0"/>
              <a:t> 하지만 그래도  오늘은 상승한다는 예측을 내놓을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3D421-AAF3-47B8-B8D4-F5A23B4D1F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7751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우선 저희가 주제를 선택한 배경을 말씀 드리고</a:t>
            </a:r>
            <a:r>
              <a:rPr lang="en-US" altLang="ko-KR" dirty="0"/>
              <a:t>,</a:t>
            </a:r>
            <a:r>
              <a:rPr lang="ko-KR" altLang="en-US" dirty="0"/>
              <a:t> 주요 사용된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알고리즘과 코드 설명을 드리고</a:t>
            </a:r>
            <a:r>
              <a:rPr lang="en-US" altLang="ko-KR" dirty="0"/>
              <a:t>,</a:t>
            </a:r>
            <a:r>
              <a:rPr lang="ko-KR" altLang="en-US" dirty="0"/>
              <a:t> 결과를 보여드리겠습니다</a:t>
            </a:r>
            <a:r>
              <a:rPr lang="en-US" altLang="ko-KR" dirty="0"/>
              <a:t>.</a:t>
            </a:r>
            <a:r>
              <a:rPr lang="ko-KR" altLang="en-US" dirty="0"/>
              <a:t> 그리고 저희가 분석한 데이터를 사용할 수 있는 활용방안을 말씀드리면서 마무리하고자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423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저희는</a:t>
            </a:r>
            <a:r>
              <a:rPr kumimoji="1" lang="ko-KR" altLang="en-US" dirty="0"/>
              <a:t> 이러한 </a:t>
            </a:r>
            <a:r>
              <a:rPr kumimoji="1" lang="en-US" altLang="ko-KR" dirty="0"/>
              <a:t>LSTM</a:t>
            </a:r>
            <a:r>
              <a:rPr kumimoji="1" lang="ko-KR" altLang="en-US" dirty="0"/>
              <a:t>을 이용해서 자연어 처리를 하면서 감성 분석을 진행했는데요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특히 자연어에서는 단어들의 배치 순서가 문장의 전체적인 태도를 좌우하기 </a:t>
            </a:r>
            <a:r>
              <a:rPr kumimoji="1" lang="ko-KR" altLang="en-US" dirty="0" err="1"/>
              <a:t>떄문에</a:t>
            </a:r>
            <a:r>
              <a:rPr kumimoji="1" lang="ko-KR" altLang="en-US" dirty="0"/>
              <a:t> 이러한 모델을 사용하기에 </a:t>
            </a:r>
            <a:r>
              <a:rPr kumimoji="1" lang="ko-KR" altLang="en-US" dirty="0" err="1"/>
              <a:t>적합했습니다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950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특히</a:t>
            </a:r>
            <a:r>
              <a:rPr kumimoji="1" lang="ko-KR" altLang="en-US" dirty="0"/>
              <a:t> 저희가 진행한 </a:t>
            </a:r>
            <a:r>
              <a:rPr kumimoji="1" lang="ko-KR" altLang="en-US" dirty="0" err="1"/>
              <a:t>감성분석은</a:t>
            </a:r>
            <a:r>
              <a:rPr kumimoji="1" lang="ko-KR" altLang="en-US" dirty="0"/>
              <a:t> 이 영화는 지루하지만 웃겨 라는 문장은 긍정적인 평가로 봐야하고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반대로 이 영화는 웃기지만 지루해 라는 문장은 부정적으로 판단해야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288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따라서</a:t>
            </a:r>
            <a:r>
              <a:rPr kumimoji="1" lang="ko-KR" altLang="en-US" dirty="0"/>
              <a:t> 저희는 문장을 형태소로 나누는 작업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즉 </a:t>
            </a:r>
            <a:r>
              <a:rPr kumimoji="1" lang="ko-KR" altLang="en-US" dirty="0" err="1"/>
              <a:t>토큰화를</a:t>
            </a:r>
            <a:r>
              <a:rPr kumimoji="1" lang="ko-KR" altLang="en-US" dirty="0"/>
              <a:t> 진행하여서 각 토큰의 긍정과 부정을 분석했습니다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이후 </a:t>
            </a:r>
            <a:r>
              <a:rPr kumimoji="1" lang="en-US" altLang="ko-KR" dirty="0"/>
              <a:t>LSTM</a:t>
            </a:r>
            <a:r>
              <a:rPr kumimoji="1" lang="ko-KR" altLang="en-US" dirty="0"/>
              <a:t>을 통해 긍정과 부정적인 단어의 순서를 이용하여 전체 문장의 감성을 판단했습니다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200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감성 분석에 사용한 코드입니다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저희는 형태소 분석을 위해 </a:t>
            </a:r>
            <a:r>
              <a:rPr kumimoji="1" lang="en-US" altLang="ko-KR" dirty="0" err="1"/>
              <a:t>okt</a:t>
            </a:r>
            <a:r>
              <a:rPr kumimoji="1" lang="en-US" altLang="ko-KR" dirty="0"/>
              <a:t> </a:t>
            </a:r>
            <a:r>
              <a:rPr kumimoji="1" lang="ko-KR" altLang="en-US" dirty="0"/>
              <a:t>패키지를 활용했고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문장의 단어를 </a:t>
            </a:r>
            <a:r>
              <a:rPr kumimoji="1" lang="ko-KR" altLang="en-US" dirty="0" err="1"/>
              <a:t>형태소화</a:t>
            </a:r>
            <a:r>
              <a:rPr kumimoji="1" lang="ko-KR" altLang="en-US" dirty="0"/>
              <a:t> 하여 토큰으로 만들기 위해서 </a:t>
            </a:r>
            <a:r>
              <a:rPr kumimoji="1" lang="en-US" altLang="ko-KR" dirty="0"/>
              <a:t>Tokenizer</a:t>
            </a:r>
            <a:r>
              <a:rPr kumimoji="1" lang="ko-KR" altLang="en-US" dirty="0"/>
              <a:t> 패키지를 사용했습니다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앞서 </a:t>
            </a:r>
            <a:r>
              <a:rPr kumimoji="1" lang="ko-KR" altLang="en-US" dirty="0" err="1"/>
              <a:t>소개드린</a:t>
            </a:r>
            <a:r>
              <a:rPr kumimoji="1" lang="ko-KR" altLang="en-US" dirty="0"/>
              <a:t> </a:t>
            </a:r>
            <a:r>
              <a:rPr kumimoji="1" lang="en-US" altLang="ko-KR" dirty="0"/>
              <a:t>LSTM</a:t>
            </a:r>
            <a:r>
              <a:rPr kumimoji="1" lang="ko-KR" altLang="en-US" dirty="0"/>
              <a:t> 알고리즘을 사용했습니다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128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먼저</a:t>
            </a:r>
            <a:r>
              <a:rPr kumimoji="1" lang="ko-KR" altLang="en-US" dirty="0"/>
              <a:t> </a:t>
            </a:r>
            <a:r>
              <a:rPr kumimoji="1" lang="en-US" altLang="ko-KR" dirty="0"/>
              <a:t>LSTM </a:t>
            </a:r>
            <a:r>
              <a:rPr kumimoji="1" lang="ko-KR" altLang="en-US" dirty="0"/>
              <a:t>학습을 위한 데이터를 확인해보았는데요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학습용 데이터는 부정 리뷰와 긍정 리뷰의 비율이 거의 비슷하게 나와서 </a:t>
            </a:r>
            <a:r>
              <a:rPr kumimoji="1" lang="ko-KR" altLang="en-US" dirty="0" err="1"/>
              <a:t>균형있게</a:t>
            </a:r>
            <a:r>
              <a:rPr kumimoji="1" lang="ko-KR" altLang="en-US" dirty="0"/>
              <a:t> 학습할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사용한 데이터는 오픈 소스로 상단의 </a:t>
            </a:r>
            <a:r>
              <a:rPr kumimoji="1" lang="en-US" altLang="ko-KR" dirty="0" err="1"/>
              <a:t>url</a:t>
            </a:r>
            <a:r>
              <a:rPr kumimoji="1" lang="ko-KR" altLang="en-US" dirty="0"/>
              <a:t>에서 받을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39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다음으로는</a:t>
            </a:r>
            <a:r>
              <a:rPr kumimoji="1" lang="ko-KR" altLang="en-US" dirty="0"/>
              <a:t> 데이터의 </a:t>
            </a:r>
            <a:r>
              <a:rPr kumimoji="1" lang="ko-KR" altLang="en-US" dirty="0" err="1"/>
              <a:t>전처리를</a:t>
            </a:r>
            <a:r>
              <a:rPr kumimoji="1" lang="ko-KR" altLang="en-US" dirty="0"/>
              <a:t> 위해서 특수문자들을 삭제해 주었고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결측치도</a:t>
            </a:r>
            <a:r>
              <a:rPr kumimoji="1" lang="ko-KR" altLang="en-US" dirty="0"/>
              <a:t> 삭제해 주었습니다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699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Tokenize </a:t>
            </a:r>
            <a:r>
              <a:rPr kumimoji="1" lang="ko-Kore-KR" altLang="en-US" dirty="0"/>
              <a:t>패키지를</a:t>
            </a:r>
            <a:r>
              <a:rPr kumimoji="1" lang="ko-KR" altLang="en-US" dirty="0"/>
              <a:t> 이용해서 </a:t>
            </a:r>
            <a:r>
              <a:rPr kumimoji="1" lang="ko-KR" altLang="en-US" dirty="0" err="1"/>
              <a:t>토큰화를</a:t>
            </a:r>
            <a:r>
              <a:rPr kumimoji="1" lang="ko-KR" altLang="en-US" dirty="0"/>
              <a:t> 진행하는데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여기서 토큰은 의미가 있는 단어의 가장 작은 단위입니다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이렇게 작은 단위로 만드는 과정을 </a:t>
            </a:r>
            <a:r>
              <a:rPr kumimoji="1" lang="ko-KR" altLang="en-US" dirty="0" err="1"/>
              <a:t>토큰화라고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나는 아침에 빵을 </a:t>
            </a:r>
            <a:r>
              <a:rPr kumimoji="1" lang="ko-KR" altLang="en-US" dirty="0" err="1"/>
              <a:t>먹었다라는</a:t>
            </a:r>
            <a:r>
              <a:rPr kumimoji="1" lang="ko-KR" altLang="en-US" dirty="0"/>
              <a:t> 문장을 </a:t>
            </a:r>
            <a:r>
              <a:rPr kumimoji="1" lang="ko-KR" altLang="en-US" dirty="0" err="1"/>
              <a:t>토큰화</a:t>
            </a:r>
            <a:r>
              <a:rPr kumimoji="1" lang="ko-KR" altLang="en-US" dirty="0"/>
              <a:t> 하면 각각의 토큰은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아침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빵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을 이런 식으로 나뉘어지게 되는 것이죠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353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또</a:t>
            </a:r>
            <a:r>
              <a:rPr kumimoji="1" lang="ko-KR" altLang="en-US" dirty="0"/>
              <a:t> 저희는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을</a:t>
            </a:r>
            <a:r>
              <a:rPr kumimoji="1" lang="en-US" altLang="ko-KR" dirty="0"/>
              <a:t>,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,</a:t>
            </a:r>
            <a:r>
              <a:rPr kumimoji="1" lang="ko-KR" altLang="en-US" dirty="0"/>
              <a:t>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가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와 같이 큰 의미가 없는 조사와 </a:t>
            </a:r>
            <a:r>
              <a:rPr kumimoji="1" lang="en-US" altLang="ko-KR" dirty="0"/>
              <a:t>＇</a:t>
            </a:r>
            <a:r>
              <a:rPr kumimoji="1" lang="ko-KR" altLang="en-US" dirty="0"/>
              <a:t>하다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와 같은 접사는 </a:t>
            </a:r>
            <a:r>
              <a:rPr kumimoji="1" lang="ko-KR" altLang="en-US" dirty="0" err="1"/>
              <a:t>불용어로</a:t>
            </a:r>
            <a:r>
              <a:rPr kumimoji="1" lang="ko-KR" altLang="en-US" dirty="0"/>
              <a:t> 추가해주어서 토큰에 포함 되지 않도록 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574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이렇게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불용어를</a:t>
            </a:r>
            <a:r>
              <a:rPr kumimoji="1" lang="ko-KR" altLang="en-US" dirty="0"/>
              <a:t> 제외하고 만들어진 토큰을 정수 형태로 치환해서 각 단어의 등장 횟수를 용이하게 셌는데요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단어의 등장 횟수가 </a:t>
            </a:r>
            <a:r>
              <a:rPr kumimoji="1" lang="en-US" altLang="ko-KR" dirty="0"/>
              <a:t>threshold</a:t>
            </a:r>
            <a:r>
              <a:rPr kumimoji="1" lang="ko-KR" altLang="en-US" dirty="0"/>
              <a:t> 이하이면 자주 언급되는 단어가 아니므로 분석에 큰 의미가 없다고 생각하여 제외했습니다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저희 프로젝트에서는 이러한 </a:t>
            </a:r>
            <a:r>
              <a:rPr kumimoji="1" lang="en-US" altLang="ko-KR" dirty="0"/>
              <a:t>threshold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잡았습니다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74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810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혹시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이터널스와</a:t>
            </a:r>
            <a:r>
              <a:rPr kumimoji="1" lang="ko-KR" altLang="en-US" dirty="0"/>
              <a:t> 같은 새로 개봉한 영화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혹은 전부터 볼까 말까 망설여졌던 영화를 보기 전에 뭐를 </a:t>
            </a:r>
            <a:r>
              <a:rPr kumimoji="1" lang="ko-KR" altLang="en-US" dirty="0" err="1"/>
              <a:t>확인하시나요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저는 보통 네이버에서 관람객 평점을 확인하는데요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평점이 높은 영화라서 기대하고 갔는데 생각보다 </a:t>
            </a:r>
            <a:r>
              <a:rPr kumimoji="1" lang="ko-KR" altLang="en-US" dirty="0" err="1"/>
              <a:t>별로였다거나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평점이 낮아서 보기 전에 망설였는데 취향을 저격했던 영화들이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네이버 영화 평점만 믿기에는 영화가 가진 매력들을 전부 설명하기도 어려운데 이 때 영화 평점은 과연 믿을 만한 정보일까요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그래서 저희는 영화 평점이 과연 믿을 만한 </a:t>
            </a:r>
            <a:r>
              <a:rPr kumimoji="1" lang="ko-KR" altLang="en-US" dirty="0" err="1"/>
              <a:t>정보인가에</a:t>
            </a:r>
            <a:r>
              <a:rPr kumimoji="1" lang="ko-KR" altLang="en-US" dirty="0"/>
              <a:t> 대한 분석과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영화에서 중요하게 여겨지는 요소들은 뭔지 분석해보려고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207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train</a:t>
            </a:r>
            <a:r>
              <a:rPr kumimoji="1" lang="ko-KR" altLang="en-US" dirty="0"/>
              <a:t> 데이터에서 </a:t>
            </a:r>
            <a:r>
              <a:rPr kumimoji="1" lang="ko-Kore-KR" altLang="en-US" dirty="0"/>
              <a:t>이런</a:t>
            </a:r>
            <a:r>
              <a:rPr kumimoji="1" lang="ko-KR" altLang="en-US" dirty="0"/>
              <a:t> </a:t>
            </a:r>
            <a:r>
              <a:rPr kumimoji="1" lang="en-US" altLang="ko-KR" dirty="0"/>
              <a:t>count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통해서 </a:t>
            </a:r>
            <a:r>
              <a:rPr kumimoji="1" lang="en-US" altLang="ko-KR" dirty="0"/>
              <a:t>threshold</a:t>
            </a:r>
            <a:r>
              <a:rPr kumimoji="1" lang="ko-KR" altLang="en-US" dirty="0"/>
              <a:t>보다 그 값이 작은지 확인해줬고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37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빈도수가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이하인 토큰들을 </a:t>
            </a:r>
            <a:r>
              <a:rPr kumimoji="1" lang="ko-Kore-KR" altLang="en-US" dirty="0"/>
              <a:t>제거한</a:t>
            </a:r>
            <a:r>
              <a:rPr kumimoji="1" lang="ko-KR" altLang="en-US" dirty="0"/>
              <a:t> 결과를 </a:t>
            </a:r>
            <a:r>
              <a:rPr kumimoji="1" lang="en-US" altLang="ko-KR" dirty="0"/>
              <a:t>tokenizer</a:t>
            </a:r>
            <a:r>
              <a:rPr kumimoji="1" lang="ko-KR" altLang="en-US" dirty="0"/>
              <a:t>로 넘겨주었습니다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1388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자연어 처리에서는 각 데이터의 길이가 서로 다른 경우가 많습니다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각 문장마다 서로 단어의 수가 다를 가능성이 높습니다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이때 학습을 위해서는 데이터의 길이를 동일하게 </a:t>
            </a:r>
            <a:r>
              <a:rPr kumimoji="1" lang="ko-KR" altLang="en-US" dirty="0" err="1"/>
              <a:t>맞춰주어야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과정을 패딩이라고 하는데요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저희가 가진 학습 데이터의 </a:t>
            </a:r>
            <a:r>
              <a:rPr kumimoji="1" lang="en-US" altLang="ko-KR" dirty="0"/>
              <a:t>94%</a:t>
            </a:r>
            <a:r>
              <a:rPr kumimoji="1" lang="ko-KR" altLang="en-US" dirty="0"/>
              <a:t> 이상이 길이 </a:t>
            </a:r>
            <a:r>
              <a:rPr kumimoji="1" lang="en-US" altLang="ko-KR" dirty="0"/>
              <a:t>30</a:t>
            </a:r>
            <a:r>
              <a:rPr kumimoji="1" lang="ko-KR" altLang="en-US" dirty="0"/>
              <a:t>이하이기 때문에 저희는 길이를 최대 </a:t>
            </a:r>
            <a:r>
              <a:rPr kumimoji="1" lang="en-US" altLang="ko-KR" dirty="0"/>
              <a:t>30</a:t>
            </a:r>
            <a:r>
              <a:rPr kumimoji="1" lang="ko-KR" altLang="en-US" dirty="0"/>
              <a:t>자로 맞춰주었습니다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-</a:t>
            </a:r>
            <a:r>
              <a:rPr kumimoji="1" lang="ko-Kore-KR" altLang="en-US" dirty="0"/>
              <a:t> 질문이</a:t>
            </a:r>
            <a:r>
              <a:rPr kumimoji="1" lang="ko-KR" altLang="en-US" dirty="0"/>
              <a:t> 들어오면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텐서플로우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인풋 데이터는 모두 길이가 똑같아야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이미지 처리할 때는 처리할 수록 길이가 점점 줄어들 수 있어서 패딩으로 사이즈 </a:t>
            </a:r>
            <a:r>
              <a:rPr kumimoji="1" lang="ko-KR" altLang="en-US" dirty="0" err="1"/>
              <a:t>맞춰줌</a:t>
            </a:r>
            <a:r>
              <a:rPr kumimoji="1" lang="en-US" altLang="ko-KR" dirty="0"/>
              <a:t>.</a:t>
            </a:r>
            <a:r>
              <a:rPr kumimoji="1" lang="ko-KR" altLang="en-US" dirty="0"/>
              <a:t> 길이가 다르면 영향이 올 수 있어서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30</a:t>
            </a:r>
            <a:r>
              <a:rPr kumimoji="1" lang="ko-KR" altLang="en-US" dirty="0"/>
              <a:t>보다 길이가 짧으면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채워주고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길면 </a:t>
            </a:r>
            <a:r>
              <a:rPr kumimoji="1" lang="ko-KR" altLang="en-US" dirty="0" err="1"/>
              <a:t>잘라줌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길이가 전부 동일한 문서들에 대해서는 하나의 행렬로 보고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한꺼번에 묶어서 처리할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말해 병렬 연산을 위해서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1079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LSTM</a:t>
            </a:r>
            <a:r>
              <a:rPr kumimoji="1" lang="ko-Kore-KR" altLang="en-US" dirty="0"/>
              <a:t>을</a:t>
            </a:r>
            <a:r>
              <a:rPr kumimoji="1" lang="ko-KR" altLang="en-US" dirty="0"/>
              <a:t> 이용한 감성 분석에서는 각 </a:t>
            </a:r>
            <a:r>
              <a:rPr kumimoji="1" lang="ko-KR" altLang="en-US" dirty="0" err="1"/>
              <a:t>입력값을</a:t>
            </a:r>
            <a:r>
              <a:rPr kumimoji="1" lang="ko-KR" altLang="en-US" dirty="0"/>
              <a:t> 세 단계로 나누어 진행하게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먼저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다차원의 리스트로 구성되어있는 데이터를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차원적으로 바꿔주는 </a:t>
            </a:r>
            <a:r>
              <a:rPr kumimoji="1" lang="en-US" altLang="ko-KR" dirty="0"/>
              <a:t>(</a:t>
            </a:r>
            <a:r>
              <a:rPr kumimoji="1" lang="ko-KR" altLang="en-US" dirty="0"/>
              <a:t>자연어를 컴퓨터가 이해할 수 있는 언어로 바꿔주는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단계를 거친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저희가 배웠던 장단기 메모리의 </a:t>
            </a:r>
            <a:r>
              <a:rPr kumimoji="1" lang="ko-KR" altLang="en-US" dirty="0" err="1"/>
              <a:t>순환구조로</a:t>
            </a:r>
            <a:r>
              <a:rPr kumimoji="1" lang="ko-KR" altLang="en-US" dirty="0"/>
              <a:t> 모델을 만드는 </a:t>
            </a:r>
            <a:r>
              <a:rPr kumimoji="1" lang="en-US" altLang="ko-KR" dirty="0"/>
              <a:t>LSTM </a:t>
            </a:r>
            <a:r>
              <a:rPr kumimoji="1" lang="ko-KR" altLang="en-US" dirty="0"/>
              <a:t>레이어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마지막으로 </a:t>
            </a:r>
            <a:r>
              <a:rPr kumimoji="1" lang="en-US" altLang="ko-KR" dirty="0" err="1"/>
              <a:t>softmax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sigmoid </a:t>
            </a:r>
            <a:r>
              <a:rPr kumimoji="1" lang="ko-KR" altLang="en-US" dirty="0"/>
              <a:t>의 활성화 함수로 </a:t>
            </a:r>
            <a:r>
              <a:rPr kumimoji="1" lang="ko-KR" altLang="en-US" dirty="0" err="1"/>
              <a:t>출력값을</a:t>
            </a:r>
            <a:r>
              <a:rPr kumimoji="1" lang="ko-KR" altLang="en-US" dirty="0"/>
              <a:t> 만들어주는 </a:t>
            </a:r>
            <a:r>
              <a:rPr kumimoji="1" lang="en-US" altLang="ko-KR" dirty="0"/>
              <a:t>dense </a:t>
            </a:r>
            <a:r>
              <a:rPr kumimoji="1" lang="ko-KR" altLang="en-US" dirty="0"/>
              <a:t>단계입니다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thegap.tistory.com</a:t>
            </a:r>
            <a:r>
              <a:rPr kumimoji="1" lang="en-US" altLang="ko-KR" dirty="0"/>
              <a:t>/90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6151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 저희는 </a:t>
            </a:r>
            <a:r>
              <a:rPr lang="en-US" altLang="ko-KR" dirty="0"/>
              <a:t>supervised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r>
              <a:rPr lang="ko-KR" altLang="en-US" dirty="0"/>
              <a:t> 방식인 </a:t>
            </a:r>
            <a:r>
              <a:rPr lang="en-US" altLang="ko-KR" dirty="0"/>
              <a:t>LSTM</a:t>
            </a:r>
            <a:r>
              <a:rPr lang="ko-KR" altLang="en-US" dirty="0"/>
              <a:t>의 </a:t>
            </a:r>
            <a:r>
              <a:rPr lang="ko-KR" altLang="en-US" dirty="0" err="1"/>
              <a:t>예측값과</a:t>
            </a:r>
            <a:r>
              <a:rPr lang="ko-KR" altLang="en-US" dirty="0"/>
              <a:t> </a:t>
            </a:r>
            <a:r>
              <a:rPr lang="ko-KR" altLang="en-US" dirty="0" err="1"/>
              <a:t>실제값</a:t>
            </a:r>
            <a:r>
              <a:rPr lang="ko-KR" altLang="en-US" dirty="0"/>
              <a:t> 사이의 차이를 줄여나가는 과정을 반복하여 학습합니다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대입값과</a:t>
            </a:r>
            <a:r>
              <a:rPr lang="ko-KR" altLang="en-US" dirty="0"/>
              <a:t> </a:t>
            </a:r>
            <a:r>
              <a:rPr lang="ko-KR" altLang="en-US" dirty="0" err="1"/>
              <a:t>실제값</a:t>
            </a:r>
            <a:r>
              <a:rPr lang="ko-KR" altLang="en-US" dirty="0"/>
              <a:t> 사이의 차이를 </a:t>
            </a:r>
            <a:r>
              <a:rPr lang="en-US" altLang="ko-KR" dirty="0"/>
              <a:t>loss</a:t>
            </a:r>
            <a:r>
              <a:rPr lang="ko-KR" altLang="en-US" dirty="0" err="1"/>
              <a:t>라고</a:t>
            </a:r>
            <a:r>
              <a:rPr lang="ko-KR" altLang="en-US" dirty="0"/>
              <a:t> 하는데</a:t>
            </a:r>
            <a:r>
              <a:rPr lang="en-US" altLang="ko-KR" dirty="0"/>
              <a:t>,</a:t>
            </a:r>
            <a:r>
              <a:rPr lang="ko-KR" altLang="en-US" dirty="0"/>
              <a:t> 학습은 이런 </a:t>
            </a:r>
            <a:r>
              <a:rPr lang="en-US" altLang="ko-KR" dirty="0"/>
              <a:t>loss</a:t>
            </a:r>
            <a:r>
              <a:rPr lang="ko-KR" altLang="en-US" dirty="0" err="1"/>
              <a:t>를</a:t>
            </a:r>
            <a:r>
              <a:rPr lang="ko-KR" altLang="en-US" dirty="0"/>
              <a:t> 줄여나가는 방향으로 학습되고</a:t>
            </a:r>
            <a:r>
              <a:rPr lang="en-US" altLang="ko-KR" dirty="0"/>
              <a:t>,</a:t>
            </a:r>
            <a:r>
              <a:rPr lang="ko-KR" altLang="en-US" dirty="0"/>
              <a:t> 잘 학습된 모델일수록 이런 </a:t>
            </a:r>
            <a:r>
              <a:rPr lang="en-US" altLang="ko-KR" dirty="0"/>
              <a:t>loss</a:t>
            </a:r>
            <a:r>
              <a:rPr lang="ko-KR" altLang="en-US" dirty="0"/>
              <a:t>가 적습니다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Loss function</a:t>
            </a:r>
            <a:r>
              <a:rPr lang="ko-KR" altLang="en-US" dirty="0"/>
              <a:t> 즉 </a:t>
            </a:r>
            <a:r>
              <a:rPr lang="ko-KR" altLang="en-US" dirty="0" err="1"/>
              <a:t>손실함수는</a:t>
            </a:r>
            <a:r>
              <a:rPr lang="ko-KR" altLang="en-US" dirty="0"/>
              <a:t> 이런 </a:t>
            </a:r>
            <a:r>
              <a:rPr lang="en-US" altLang="ko-KR" dirty="0"/>
              <a:t>loss</a:t>
            </a:r>
            <a:r>
              <a:rPr lang="ko-KR" altLang="en-US" dirty="0" err="1"/>
              <a:t>를</a:t>
            </a:r>
            <a:r>
              <a:rPr lang="ko-KR" altLang="en-US" dirty="0"/>
              <a:t> 계산하는 식을 의미합니다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loss</a:t>
            </a:r>
            <a:r>
              <a:rPr lang="ko-KR" altLang="en-US" dirty="0" err="1"/>
              <a:t>를</a:t>
            </a:r>
            <a:r>
              <a:rPr lang="ko-KR" altLang="en-US" dirty="0"/>
              <a:t> 계산하는 것은 저희가 잘 알고 있는 </a:t>
            </a:r>
            <a:r>
              <a:rPr lang="en-US" altLang="ko-KR" dirty="0"/>
              <a:t>MSE</a:t>
            </a:r>
            <a:r>
              <a:rPr lang="ko-KR" altLang="en-US" dirty="0"/>
              <a:t>나 </a:t>
            </a:r>
            <a:r>
              <a:rPr lang="en-US" altLang="ko-KR" dirty="0"/>
              <a:t>RMSE </a:t>
            </a:r>
            <a:r>
              <a:rPr lang="ko-KR" altLang="en-US" dirty="0"/>
              <a:t>외에도 </a:t>
            </a:r>
            <a:r>
              <a:rPr lang="en-US" altLang="ko-KR" dirty="0"/>
              <a:t>0,1</a:t>
            </a:r>
            <a:r>
              <a:rPr lang="ko-KR" altLang="en-US" dirty="0"/>
              <a:t>과 같이 두 가지 분류 중에 하나를 선택할 때 사용하는 이진 분류기 </a:t>
            </a:r>
            <a:r>
              <a:rPr lang="en-US" altLang="ko-KR" dirty="0"/>
              <a:t>Binary </a:t>
            </a:r>
            <a:r>
              <a:rPr lang="en-US" altLang="ko-KR" dirty="0" err="1"/>
              <a:t>Crossentropy</a:t>
            </a:r>
            <a:r>
              <a:rPr lang="ko-KR" altLang="en-US" dirty="0"/>
              <a:t> 등의 방식이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3D421-AAF3-47B8-B8D4-F5A23B4D1F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867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loss</a:t>
            </a:r>
            <a:r>
              <a:rPr lang="ko-KR" altLang="en-US" dirty="0" err="1"/>
              <a:t>를</a:t>
            </a:r>
            <a:r>
              <a:rPr lang="ko-KR" altLang="en-US" dirty="0"/>
              <a:t> 구할 때 전체 </a:t>
            </a:r>
            <a:r>
              <a:rPr lang="en-US" altLang="ko-KR" dirty="0"/>
              <a:t>training dataset</a:t>
            </a:r>
            <a:r>
              <a:rPr lang="ko-KR" altLang="en-US" dirty="0"/>
              <a:t>을 전부 이용하는 것이 아니라 </a:t>
            </a:r>
            <a:r>
              <a:rPr lang="en-US" altLang="ko-KR" dirty="0"/>
              <a:t>train dataset</a:t>
            </a:r>
            <a:r>
              <a:rPr lang="ko-KR" altLang="en-US" dirty="0"/>
              <a:t>에서 일부를 </a:t>
            </a:r>
            <a:r>
              <a:rPr lang="ko-KR" altLang="en-US" dirty="0" err="1"/>
              <a:t>랜덤하게</a:t>
            </a:r>
            <a:r>
              <a:rPr lang="ko-KR" altLang="en-US" dirty="0"/>
              <a:t> 추출한 </a:t>
            </a:r>
            <a:r>
              <a:rPr lang="en-US" altLang="ko-KR" dirty="0"/>
              <a:t>validation set</a:t>
            </a:r>
            <a:r>
              <a:rPr lang="ko-KR" altLang="en-US" dirty="0"/>
              <a:t>을 이용해서 </a:t>
            </a:r>
            <a:r>
              <a:rPr lang="en-US" altLang="ko-KR" dirty="0"/>
              <a:t>loss</a:t>
            </a:r>
            <a:r>
              <a:rPr lang="ko-KR" altLang="en-US" dirty="0" err="1"/>
              <a:t>를</a:t>
            </a:r>
            <a:r>
              <a:rPr lang="ko-KR" altLang="en-US" dirty="0"/>
              <a:t> 파악해 볼 예정입니다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Validation set</a:t>
            </a:r>
            <a:r>
              <a:rPr lang="ko-KR" altLang="en-US" dirty="0"/>
              <a:t>을 이용하면 생성된 여러 모델 중에서 가장 성능이 좋은 모델을 선정할 수 있습니다</a:t>
            </a:r>
            <a:r>
              <a:rPr lang="en-US" altLang="ko-KR" dirty="0"/>
              <a:t>.</a:t>
            </a:r>
            <a:r>
              <a:rPr lang="ko-KR" altLang="en-US" dirty="0"/>
              <a:t> 즉</a:t>
            </a:r>
            <a:r>
              <a:rPr lang="en-US" altLang="ko-KR" dirty="0"/>
              <a:t>,</a:t>
            </a:r>
            <a:r>
              <a:rPr lang="ko-KR" altLang="en-US" dirty="0"/>
              <a:t> 여러 모델 중에 최종적으로 모델을 선정하기 위해 학습 과정에서 참고하는 것이죠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Test dataset</a:t>
            </a:r>
            <a:r>
              <a:rPr lang="ko-KR" altLang="en-US" dirty="0"/>
              <a:t>은 이미 선정된 하나의 모델에 학습을 시켜서 결과를 비교한다면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validation set</a:t>
            </a:r>
            <a:r>
              <a:rPr lang="ko-KR" altLang="en-US" dirty="0"/>
              <a:t>의 경우는 학습하는 과정에서 모델을 선정하기 위해 사용된다는 차이가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3D421-AAF3-47B8-B8D4-F5A23B4D1F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2042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먼저 기본적인 </a:t>
            </a:r>
            <a:r>
              <a:rPr lang="en-US" altLang="ko-KR" dirty="0"/>
              <a:t>training data</a:t>
            </a:r>
            <a:r>
              <a:rPr lang="ko-KR" altLang="en-US" dirty="0" err="1"/>
              <a:t>를</a:t>
            </a:r>
            <a:r>
              <a:rPr lang="ko-KR" altLang="en-US" dirty="0"/>
              <a:t> 이용해서 학습을 합니다</a:t>
            </a:r>
            <a:r>
              <a:rPr lang="en-US" altLang="ko-KR" dirty="0"/>
              <a:t>.</a:t>
            </a:r>
            <a:r>
              <a:rPr lang="ko-KR" altLang="en-US" dirty="0"/>
              <a:t> 이후 </a:t>
            </a:r>
            <a:r>
              <a:rPr lang="en-US" altLang="ko-KR" dirty="0"/>
              <a:t>validation set</a:t>
            </a:r>
            <a:r>
              <a:rPr lang="ko-KR" altLang="en-US" dirty="0" err="1"/>
              <a:t>으로</a:t>
            </a:r>
            <a:r>
              <a:rPr lang="ko-KR" altLang="en-US" dirty="0"/>
              <a:t> 해당 모델의 성능을 평가하고 그 결과를 바탕으로 학습을 계속할지 멈출지를 결정하게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학습을 계속했는데 오히려 </a:t>
            </a:r>
            <a:r>
              <a:rPr lang="en-US" altLang="ko-KR" dirty="0"/>
              <a:t>loss</a:t>
            </a:r>
            <a:r>
              <a:rPr lang="ko-KR" altLang="en-US" dirty="0"/>
              <a:t>가 증가하면 </a:t>
            </a:r>
            <a:r>
              <a:rPr lang="ko-KR" altLang="en-US" dirty="0" err="1"/>
              <a:t>오버피팅이</a:t>
            </a:r>
            <a:r>
              <a:rPr lang="ko-KR" altLang="en-US" dirty="0"/>
              <a:t> 발생했다고 판단하고 학습을 종료합니다</a:t>
            </a:r>
            <a:r>
              <a:rPr lang="en-US" altLang="ko-KR" dirty="0"/>
              <a:t>.</a:t>
            </a:r>
            <a:r>
              <a:rPr lang="ko-KR" altLang="en-US" dirty="0"/>
              <a:t> 반면에 </a:t>
            </a:r>
            <a:r>
              <a:rPr lang="en-US" altLang="ko-KR" dirty="0"/>
              <a:t>loss</a:t>
            </a:r>
            <a:r>
              <a:rPr lang="ko-KR" altLang="en-US" dirty="0"/>
              <a:t>가 감소하면 학습을 지속할 수 있습니다</a:t>
            </a:r>
            <a:r>
              <a:rPr lang="en-US" altLang="ko-KR" dirty="0"/>
              <a:t>.</a:t>
            </a:r>
            <a:r>
              <a:rPr lang="ko-KR" altLang="en-US" dirty="0"/>
              <a:t> 저희는 </a:t>
            </a:r>
            <a:r>
              <a:rPr lang="en-US" altLang="ko-KR" dirty="0"/>
              <a:t>early stopping</a:t>
            </a:r>
            <a:r>
              <a:rPr lang="ko-KR" altLang="en-US" dirty="0"/>
              <a:t>을 이용해서 </a:t>
            </a:r>
            <a:r>
              <a:rPr lang="en-US" altLang="ko-KR" dirty="0"/>
              <a:t>validation set</a:t>
            </a:r>
            <a:r>
              <a:rPr lang="ko-KR" altLang="en-US" dirty="0"/>
              <a:t>의 </a:t>
            </a:r>
            <a:r>
              <a:rPr lang="en-US" altLang="ko-KR" dirty="0"/>
              <a:t>loss</a:t>
            </a:r>
            <a:r>
              <a:rPr lang="ko-KR" altLang="en-US" dirty="0" err="1"/>
              <a:t>를</a:t>
            </a:r>
            <a:r>
              <a:rPr lang="ko-KR" altLang="en-US" dirty="0"/>
              <a:t> 모니터링하다가 학습을 멈출 시점을 결정하였습니다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3D421-AAF3-47B8-B8D4-F5A23B4D1F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95584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코드는</a:t>
            </a:r>
            <a:r>
              <a:rPr kumimoji="1" lang="ko-KR" altLang="en-US" dirty="0"/>
              <a:t> 다음과 같은데요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그렇다면 </a:t>
            </a:r>
            <a:r>
              <a:rPr kumimoji="1" lang="en-US" altLang="ko-KR" dirty="0"/>
              <a:t>early stopping</a:t>
            </a:r>
            <a:r>
              <a:rPr kumimoji="1" lang="ko-KR" altLang="en-US" dirty="0"/>
              <a:t>은 무엇일까요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Early stopping</a:t>
            </a:r>
            <a:r>
              <a:rPr kumimoji="1" lang="ko-KR" altLang="en-US" dirty="0"/>
              <a:t>은 </a:t>
            </a:r>
            <a:r>
              <a:rPr kumimoji="1" lang="ko-KR" altLang="en-US" dirty="0" err="1"/>
              <a:t>오버피팅을</a:t>
            </a:r>
            <a:r>
              <a:rPr kumimoji="1" lang="ko-KR" altLang="en-US" dirty="0"/>
              <a:t> 막기 위해 일정 시점에서 학습을 멈추도록 해줍니다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빨간 줄의 코드를 보시면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early stopping</a:t>
            </a:r>
            <a:r>
              <a:rPr kumimoji="1" lang="ko-KR" altLang="en-US" dirty="0"/>
              <a:t> 함수로 </a:t>
            </a:r>
            <a:r>
              <a:rPr kumimoji="1" lang="en-US" altLang="ko-KR" dirty="0"/>
              <a:t>validation set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loss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모니터링하겠다는 의미인데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patience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설정해두었습니다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여기서 </a:t>
            </a:r>
            <a:r>
              <a:rPr kumimoji="1" lang="en-US" altLang="ko-KR" dirty="0"/>
              <a:t>patience</a:t>
            </a:r>
            <a:r>
              <a:rPr kumimoji="1" lang="ko-KR" altLang="en-US" dirty="0"/>
              <a:t>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성능 향상이 미미하더라도 </a:t>
            </a:r>
            <a:r>
              <a:rPr kumimoji="1" lang="en-US" altLang="ko-KR" dirty="0"/>
              <a:t>4</a:t>
            </a:r>
            <a:r>
              <a:rPr kumimoji="1" lang="ko-KR" altLang="en-US" dirty="0"/>
              <a:t>회 정도의 학습은 참아보겠다 정도로 이해하시면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번째 학습과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번째 학습부터 정확도에 큰 차이가 없더라도 이후의 학습에서 정확도가 크게 올라가는 모습을 보일 수도 있으니 </a:t>
            </a:r>
            <a:r>
              <a:rPr kumimoji="1" lang="en-US" altLang="ko-KR" dirty="0"/>
              <a:t>6</a:t>
            </a:r>
            <a:r>
              <a:rPr kumimoji="1" lang="ko-KR" altLang="en-US" dirty="0"/>
              <a:t>번째 학습까지는 한번 참고 진행해보겠다 이런 의미입니다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2305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예를</a:t>
            </a:r>
            <a:r>
              <a:rPr kumimoji="1" lang="ko-KR" altLang="en-US" dirty="0"/>
              <a:t> 들어 저희가 돌린 코드에서는 </a:t>
            </a:r>
            <a:r>
              <a:rPr kumimoji="1" lang="en-US" altLang="ko-KR" dirty="0"/>
              <a:t>epoch 8 (8</a:t>
            </a:r>
            <a:r>
              <a:rPr kumimoji="1" lang="ko-KR" altLang="en-US" dirty="0"/>
              <a:t>번째 학습 과정에서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validation set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accuracy</a:t>
            </a:r>
            <a:r>
              <a:rPr kumimoji="1" lang="ko-KR" altLang="en-US" dirty="0"/>
              <a:t>가 더 이상 발전하지 않았다는 결과를 얻을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저희는</a:t>
            </a:r>
            <a:r>
              <a:rPr kumimoji="1" lang="en-US" altLang="ko-KR" dirty="0"/>
              <a:t> epoch8</a:t>
            </a:r>
            <a:r>
              <a:rPr kumimoji="1" lang="ko-KR" altLang="en-US" dirty="0"/>
              <a:t>에서 학습을 종료했습니다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772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실제로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loss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accuracy</a:t>
            </a:r>
            <a:r>
              <a:rPr kumimoji="1" lang="ko-KR" altLang="en-US" dirty="0"/>
              <a:t>에서 보면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회 학습을 한 후에 </a:t>
            </a:r>
            <a:r>
              <a:rPr kumimoji="1" lang="en-US" altLang="ko-KR" dirty="0"/>
              <a:t>5</a:t>
            </a:r>
            <a:r>
              <a:rPr kumimoji="1" lang="ko-KR" altLang="en-US" dirty="0"/>
              <a:t>번째부터는 별 차이가 없는 것을 확인하실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그래프를 조금 </a:t>
            </a:r>
            <a:r>
              <a:rPr kumimoji="1" lang="ko-KR" altLang="en-US" dirty="0" err="1"/>
              <a:t>설명드리자면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저희는 </a:t>
            </a:r>
            <a:r>
              <a:rPr kumimoji="1" lang="en-US" altLang="ko-KR" dirty="0"/>
              <a:t>validation set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loss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모니터링했기 때문에 </a:t>
            </a:r>
            <a:r>
              <a:rPr kumimoji="1" lang="ko-KR" altLang="en-US" dirty="0" err="1"/>
              <a:t>파란선이</a:t>
            </a:r>
            <a:r>
              <a:rPr kumimoji="1" lang="ko-KR" altLang="en-US" dirty="0"/>
              <a:t> 아닌 </a:t>
            </a:r>
            <a:r>
              <a:rPr kumimoji="1" lang="ko-KR" altLang="en-US" dirty="0" err="1"/>
              <a:t>빨간선을</a:t>
            </a:r>
            <a:r>
              <a:rPr kumimoji="1" lang="ko-KR" altLang="en-US" dirty="0"/>
              <a:t> 기준으로 확인해야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축의 시작이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 아닌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이기때문에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부터를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봐주시면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큰 성능 개선이 없었던 </a:t>
            </a:r>
            <a:r>
              <a:rPr kumimoji="1" lang="en-US" altLang="ko-KR" dirty="0"/>
              <a:t>4epoch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회 학습을 더 견뎌보고 </a:t>
            </a:r>
            <a:r>
              <a:rPr kumimoji="1" lang="en-US" altLang="ko-KR" dirty="0"/>
              <a:t>epoch 8</a:t>
            </a:r>
            <a:r>
              <a:rPr kumimoji="1" lang="ko-KR" altLang="en-US" dirty="0"/>
              <a:t>까지도 큰 개선이 없었기에 </a:t>
            </a:r>
            <a:r>
              <a:rPr kumimoji="1" lang="en-US" altLang="ko-KR" dirty="0"/>
              <a:t>epoch8</a:t>
            </a:r>
            <a:r>
              <a:rPr kumimoji="1" lang="ko-KR" altLang="en-US" dirty="0"/>
              <a:t>에서 멈춘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이렇게 해서 저희 학습 데이터의 정확도는 약 </a:t>
            </a:r>
            <a:r>
              <a:rPr kumimoji="1" lang="en-US" altLang="ko-KR" dirty="0"/>
              <a:t>85.14%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계산되었습닌다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748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네이버 영화에서 리뷰를 크롤링하는 코드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감성 분석 학습 코드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학습된 모델을 이용한 영화 리뷰 감성 분석 코드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감성 분석 점수와 실제 관람객 평점 사이의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계산하는 코사인 유사도 코드를 사용했습니다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 외에도 리뷰를 긍정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부정으로 나누는 코드와 워드 </a:t>
            </a:r>
            <a:r>
              <a:rPr kumimoji="1" lang="ko-KR" altLang="en-US" dirty="0" err="1"/>
              <a:t>클라우드</a:t>
            </a:r>
            <a:r>
              <a:rPr kumimoji="1" lang="ko-KR" altLang="en-US" dirty="0"/>
              <a:t> 생성 코드를 사용했습니다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5733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저희는</a:t>
            </a:r>
            <a:r>
              <a:rPr kumimoji="1" lang="ko-KR" altLang="en-US" dirty="0"/>
              <a:t> 크롤링한 데이터들을 정리해서 </a:t>
            </a:r>
            <a:r>
              <a:rPr kumimoji="1" lang="en-US" altLang="ko-KR" dirty="0" err="1"/>
              <a:t>dataframe</a:t>
            </a:r>
            <a:r>
              <a:rPr kumimoji="1" lang="ko-KR" altLang="en-US" dirty="0"/>
              <a:t>을 만들어 주었습니다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2573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8054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영화</a:t>
            </a:r>
            <a:r>
              <a:rPr kumimoji="1" lang="ko-KR" altLang="en-US" dirty="0"/>
              <a:t> 리뷰 </a:t>
            </a:r>
            <a:r>
              <a:rPr kumimoji="1" lang="ko-KR" altLang="en-US" dirty="0" err="1"/>
              <a:t>크롤링</a:t>
            </a:r>
            <a:r>
              <a:rPr kumimoji="1" lang="ko-KR" altLang="en-US" dirty="0"/>
              <a:t> 코드는 첫 번째 페이지를 크롤링해서 코드가 잘 작동하는지 확인한 후에 해당 영화의 전체 리뷰를 크롤링해서 저장했습니다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515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</a:t>
            </a:r>
            <a:r>
              <a:rPr kumimoji="1" lang="ko-KR" altLang="en-US" dirty="0"/>
              <a:t> 결과 이렇게 제목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링크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평점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리뷰 순으로 구성된 데이터 프레임을 만들어 내서 분석에 이용했습니다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크롤링</a:t>
            </a:r>
            <a:r>
              <a:rPr kumimoji="1" lang="ko-KR" altLang="en-US" dirty="0"/>
              <a:t> 코드는 궁금하신 분이 있으시다면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열린 게시판에 게시하도록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1617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3701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다음으로는</a:t>
            </a:r>
            <a:r>
              <a:rPr kumimoji="1" lang="ko-KR" altLang="en-US" dirty="0"/>
              <a:t> 저희가 직접 크롤링한 영화 리뷰 데이터의 </a:t>
            </a:r>
            <a:r>
              <a:rPr kumimoji="1" lang="ko-KR" altLang="en-US" dirty="0" err="1"/>
              <a:t>감성분석을</a:t>
            </a:r>
            <a:r>
              <a:rPr kumimoji="1" lang="ko-KR" altLang="en-US" dirty="0"/>
              <a:t> 해줬습니다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앞서 학습 데이터에서 했던 것과 동일하게 리뷰 데이터를 </a:t>
            </a:r>
            <a:r>
              <a:rPr kumimoji="1" lang="ko-KR" altLang="en-US" dirty="0" err="1"/>
              <a:t>토큰화</a:t>
            </a:r>
            <a:r>
              <a:rPr kumimoji="1" lang="ko-KR" altLang="en-US" dirty="0"/>
              <a:t>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조사와 같은 </a:t>
            </a:r>
            <a:r>
              <a:rPr kumimoji="1" lang="ko-KR" altLang="en-US" dirty="0" err="1"/>
              <a:t>불용어를</a:t>
            </a:r>
            <a:r>
              <a:rPr kumimoji="1" lang="ko-KR" altLang="en-US" dirty="0"/>
              <a:t> 제거해줬습니다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이후 정수 </a:t>
            </a:r>
            <a:r>
              <a:rPr kumimoji="1" lang="ko-KR" altLang="en-US" dirty="0" err="1"/>
              <a:t>인코딩으로</a:t>
            </a:r>
            <a:r>
              <a:rPr kumimoji="1" lang="ko-KR" altLang="en-US" dirty="0"/>
              <a:t> 해당 토큰의 언급된 횟수를 파악하고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길이를 맞추는 작업 패딩을 진행했습니다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나서 감성 분석을 통해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리뷰가 영화에 대해 긍정적인지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혹은 부정적인지를 예측해 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8374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이는</a:t>
            </a:r>
            <a:r>
              <a:rPr kumimoji="1" lang="ko-KR" altLang="en-US" dirty="0"/>
              <a:t> 예측된 결과인데요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이렇게 </a:t>
            </a:r>
            <a:r>
              <a:rPr kumimoji="1" lang="en-US" altLang="ko-KR" dirty="0"/>
              <a:t>91.95%</a:t>
            </a:r>
            <a:r>
              <a:rPr kumimoji="1" lang="ko-KR" altLang="en-US" dirty="0"/>
              <a:t> 확률로 부정 리뷰이다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99.47%</a:t>
            </a:r>
            <a:r>
              <a:rPr kumimoji="1" lang="ko-KR" altLang="en-US" dirty="0"/>
              <a:t>로 긍정 리뷰이다 하는 등의 감성 평가가 완료된 모습을 확인할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4548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그래서</a:t>
            </a:r>
            <a:r>
              <a:rPr kumimoji="1" lang="ko-KR" altLang="en-US" dirty="0"/>
              <a:t> 이렇게 제목 링크 평점 리뷰 </a:t>
            </a:r>
            <a:r>
              <a:rPr kumimoji="1" lang="ko-KR" altLang="en-US" dirty="0" err="1"/>
              <a:t>감성평가</a:t>
            </a:r>
            <a:r>
              <a:rPr kumimoji="1" lang="ko-KR" altLang="en-US" dirty="0"/>
              <a:t> 순으로 잘 나열된 데이터 프레임을 확인할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2928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이런</a:t>
            </a:r>
            <a:r>
              <a:rPr kumimoji="1" lang="ko-KR" altLang="en-US" dirty="0"/>
              <a:t> 점수들을 보고 있자니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과연 관람객이 직접 부여한 평점과 감성 점수가 얼마나 </a:t>
            </a:r>
            <a:r>
              <a:rPr kumimoji="1" lang="ko-KR" altLang="en-US" dirty="0" err="1"/>
              <a:t>유사한지</a:t>
            </a:r>
            <a:r>
              <a:rPr kumimoji="1" lang="ko-KR" altLang="en-US" dirty="0"/>
              <a:t> 궁금하지 않으신가요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실제 줄글 리뷰는 </a:t>
            </a:r>
            <a:r>
              <a:rPr kumimoji="1" lang="ko-KR" altLang="en-US" dirty="0" err="1"/>
              <a:t>별점과</a:t>
            </a:r>
            <a:r>
              <a:rPr kumimoji="1" lang="ko-KR" altLang="en-US" dirty="0"/>
              <a:t> 얼마나 차이가 날까요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b="0" dirty="0"/>
              <a:t>저희는 이런 점을 </a:t>
            </a:r>
            <a:r>
              <a:rPr kumimoji="1" lang="ko-KR" altLang="en-US" b="0" dirty="0" err="1"/>
              <a:t>분석해보기</a:t>
            </a:r>
            <a:r>
              <a:rPr kumimoji="1" lang="ko-KR" altLang="en-US" b="0" dirty="0"/>
              <a:t> 위해서 코사인 </a:t>
            </a:r>
            <a:r>
              <a:rPr kumimoji="1" lang="ko-KR" altLang="en-US" b="0" dirty="0" err="1"/>
              <a:t>유사도를</a:t>
            </a:r>
            <a:r>
              <a:rPr kumimoji="1" lang="ko-KR" altLang="en-US" b="0" dirty="0"/>
              <a:t> 이용해서  분석해보았습니다</a:t>
            </a:r>
            <a:r>
              <a:rPr kumimoji="1" lang="en-US" altLang="ko-KR" b="0" dirty="0"/>
              <a:t>.</a:t>
            </a:r>
            <a:r>
              <a:rPr kumimoji="1" lang="ko-KR" altLang="en-US" b="0" dirty="0"/>
              <a:t> 코사인 </a:t>
            </a:r>
            <a:r>
              <a:rPr kumimoji="1" lang="ko-KR" altLang="en-US" b="0" dirty="0" err="1"/>
              <a:t>유사도는</a:t>
            </a:r>
            <a:r>
              <a:rPr kumimoji="1" lang="ko-KR" altLang="en-US" b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벡터 간 각도의 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코사인값을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둘 사이의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유사도를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측정하는데요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 벡터의 방향이 완전히 반대일 때는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도의 각을 이룰 때는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그리고 완전히 일치할 때는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유사도를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가집니다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kumimoji="1" lang="ko-Kore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3607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감성분석과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별점</a:t>
            </a:r>
            <a:r>
              <a:rPr kumimoji="1" lang="ko-KR" altLang="en-US" dirty="0"/>
              <a:t> 사이의 관계에 적용해보았습니다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유사도는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0.93</a:t>
            </a:r>
            <a:r>
              <a:rPr kumimoji="1" lang="ko-KR" altLang="en-US" dirty="0"/>
              <a:t> 정도로 코사인 </a:t>
            </a:r>
            <a:r>
              <a:rPr kumimoji="1" lang="ko-KR" altLang="en-US" dirty="0" err="1"/>
              <a:t>유사도가</a:t>
            </a:r>
            <a:r>
              <a:rPr kumimoji="1" lang="ko-KR" altLang="en-US" dirty="0"/>
              <a:t> </a:t>
            </a:r>
            <a:r>
              <a:rPr kumimoji="1" lang="en-US" altLang="ko-KR" dirty="0"/>
              <a:t>-1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 사이의 값을 가지므로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상당히 </a:t>
            </a:r>
            <a:r>
              <a:rPr kumimoji="1" lang="ko-KR" altLang="en-US" dirty="0" err="1"/>
              <a:t>유사도가</a:t>
            </a:r>
            <a:r>
              <a:rPr kumimoji="1" lang="ko-KR" altLang="en-US" dirty="0"/>
              <a:t> 높은 것을 확인할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저희가 처음 의심했던 네이버 영화 평점 평균은 실제로 관객들의 구체적인 평가를 많이 반영했다고 볼 수 있겠네요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765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감성 분석을 하면서 순환 신경망이라고 하는 </a:t>
            </a:r>
            <a:r>
              <a:rPr kumimoji="1" lang="en-US" altLang="ko-KR" dirty="0"/>
              <a:t>RNN</a:t>
            </a:r>
            <a:r>
              <a:rPr kumimoji="1" lang="ko-KR" altLang="en-US" dirty="0"/>
              <a:t> 모델의 발전된 버전인</a:t>
            </a:r>
            <a:r>
              <a:rPr kumimoji="1" lang="en-US" altLang="ko-KR" dirty="0"/>
              <a:t> LSTM</a:t>
            </a:r>
            <a:r>
              <a:rPr kumimoji="1" lang="ko-KR" altLang="en-US" dirty="0"/>
              <a:t>을 사용했는데요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어떤 모델인지 알아보도록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I work at google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I</a:t>
            </a:r>
            <a:r>
              <a:rPr kumimoji="1" lang="ko-KR" altLang="en-US" dirty="0"/>
              <a:t> </a:t>
            </a:r>
            <a:r>
              <a:rPr kumimoji="1" lang="en-US" altLang="ko-KR" dirty="0"/>
              <a:t>google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at</a:t>
            </a:r>
            <a:r>
              <a:rPr kumimoji="1" lang="ko-KR" altLang="en-US" dirty="0"/>
              <a:t> </a:t>
            </a:r>
            <a:r>
              <a:rPr kumimoji="1" lang="en-US" altLang="ko-KR" dirty="0"/>
              <a:t>work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하는 두 문장을 각 </a:t>
            </a:r>
            <a:r>
              <a:rPr kumimoji="1" lang="ko-KR" altLang="en-US" dirty="0" err="1"/>
              <a:t>단어마다의</a:t>
            </a:r>
            <a:r>
              <a:rPr kumimoji="1" lang="ko-KR" altLang="en-US" dirty="0"/>
              <a:t> 품사를 분석하는 모델을 만들고자 한다고 해봅시다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때 두 문장 다 </a:t>
            </a:r>
            <a:r>
              <a:rPr kumimoji="1" lang="en-US" altLang="ko-KR" dirty="0"/>
              <a:t>google</a:t>
            </a:r>
            <a:r>
              <a:rPr kumimoji="1" lang="ko-KR" altLang="en-US" dirty="0"/>
              <a:t>이라는 단어가 사용되었지만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윗</a:t>
            </a:r>
            <a:r>
              <a:rPr kumimoji="1" lang="ko-KR" altLang="en-US" dirty="0"/>
              <a:t> 문장에서는 명사로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아래 문장에서는 동사로 사용되었는데요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우리는 이걸 어떻게 구분할 수 있을까요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구글의 바로 전 단어가 무슨 품사인지 파악하면 알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at</a:t>
            </a:r>
            <a:r>
              <a:rPr kumimoji="1" lang="ko-KR" altLang="en-US" dirty="0"/>
              <a:t>이라는 전치사 다음에 오는 구글은 명사로 쓰였을 가능성이 높고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대명사 다음에 오는 구글은 동사로 쓰였을 가능성이 높다는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이런 식으로 각 단어의 품사 분석에는 단어 간의 순서가 중요하게 여겨집니다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145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또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임의로 영화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개를 선정하여 해당 영화의 평점 평균과 </a:t>
            </a:r>
            <a:r>
              <a:rPr kumimoji="1" lang="ko-KR" altLang="en-US" dirty="0" err="1"/>
              <a:t>감성점수</a:t>
            </a:r>
            <a:r>
              <a:rPr kumimoji="1" lang="ko-KR" altLang="en-US" dirty="0"/>
              <a:t> 평균을 비교해보았는데요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평점 평균이 약 </a:t>
            </a:r>
            <a:r>
              <a:rPr kumimoji="1" lang="en-US" altLang="ko-KR" dirty="0"/>
              <a:t>1</a:t>
            </a:r>
            <a:r>
              <a:rPr kumimoji="1" lang="ko-KR" altLang="en-US" dirty="0"/>
              <a:t>점 정도 높게 부여되었다는 특징은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서로 유사한 경향을 보이는 것도 확인해 볼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3870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저희는</a:t>
            </a:r>
            <a:r>
              <a:rPr kumimoji="1" lang="ko-KR" altLang="en-US" dirty="0"/>
              <a:t> 여기서 더 나아가서 영화의 평점에서 자주 등장하는 단어는 무엇일까 그 분석을 통해 영화를 평가하는 세부 기준들을 파악해보고자 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이를 위해서 </a:t>
            </a:r>
            <a:r>
              <a:rPr kumimoji="1" lang="ko-KR" altLang="en-US" dirty="0" err="1"/>
              <a:t>워드클라우드를</a:t>
            </a:r>
            <a:r>
              <a:rPr kumimoji="1" lang="ko-KR" altLang="en-US" dirty="0"/>
              <a:t> 생성하기로 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워드 </a:t>
            </a:r>
            <a:r>
              <a:rPr kumimoji="1" lang="ko-KR" altLang="en-US" dirty="0" err="1"/>
              <a:t>클라우드</a:t>
            </a:r>
            <a:r>
              <a:rPr kumimoji="1" lang="ko-KR" altLang="en-US" dirty="0"/>
              <a:t> 생성에 필요한 패키지는 형태소 분석기인 </a:t>
            </a:r>
            <a:r>
              <a:rPr kumimoji="1" lang="en-US" altLang="ko-KR" dirty="0" err="1"/>
              <a:t>okt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워드 </a:t>
            </a:r>
            <a:r>
              <a:rPr kumimoji="1" lang="ko-KR" altLang="en-US" dirty="0" err="1"/>
              <a:t>클라우드</a:t>
            </a:r>
            <a:r>
              <a:rPr kumimoji="1" lang="ko-KR" altLang="en-US" dirty="0"/>
              <a:t> 생성 패키지인 워드 </a:t>
            </a:r>
            <a:r>
              <a:rPr kumimoji="1" lang="ko-KR" altLang="en-US" dirty="0" err="1"/>
              <a:t>클라우드를</a:t>
            </a:r>
            <a:r>
              <a:rPr kumimoji="1" lang="ko-KR" altLang="en-US" dirty="0"/>
              <a:t> 사용했습니다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4657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/</a:t>
            </a:r>
            <a:r>
              <a:rPr kumimoji="1" lang="en-US" altLang="ko-KR" dirty="0"/>
              <a:t>/</a:t>
            </a:r>
            <a:r>
              <a:rPr kumimoji="1" lang="ko-KR" altLang="en-US" dirty="0"/>
              <a:t>이 부분 삭제해야 할 것 같음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감성 분석 때 역시 특수 문자를 제거한 것으로 알고 있는데 아닌가요</a:t>
            </a:r>
            <a:r>
              <a:rPr kumimoji="1" lang="en-US" altLang="ko-KR" dirty="0"/>
              <a:t>?)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4730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워드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클라우드를</a:t>
            </a:r>
            <a:r>
              <a:rPr kumimoji="1" lang="ko-KR" altLang="en-US" dirty="0"/>
              <a:t> 생성할 때 역시 조사나 접사 같은 경우는 </a:t>
            </a:r>
            <a:r>
              <a:rPr kumimoji="1" lang="ko-KR" altLang="en-US" dirty="0" err="1"/>
              <a:t>불용어로</a:t>
            </a:r>
            <a:r>
              <a:rPr kumimoji="1" lang="ko-KR" altLang="en-US" dirty="0"/>
              <a:t> 정해서 제외해주었습니다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한 영화의 주연 배우 이름 등과 같이 전체 영화에서 해당되기 어려운 단어들 역시 함께 제외시켜주었습니다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부분에서는 분석을 하는 사람들의 주관적인 판단이 조금 들어갈 수 밖에 없었습니다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이후 </a:t>
            </a:r>
            <a:r>
              <a:rPr kumimoji="1" lang="ko-KR" altLang="en-US" dirty="0" err="1"/>
              <a:t>불용어를</a:t>
            </a:r>
            <a:r>
              <a:rPr kumimoji="1" lang="ko-KR" altLang="en-US" dirty="0"/>
              <a:t> 제외한 리뷰 데이터를 </a:t>
            </a:r>
            <a:r>
              <a:rPr kumimoji="1" lang="ko-KR" altLang="en-US" dirty="0" err="1"/>
              <a:t>토큰화</a:t>
            </a:r>
            <a:r>
              <a:rPr kumimoji="1" lang="ko-KR" altLang="en-US" dirty="0"/>
              <a:t> 해주었습니다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6117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어떤 리뷰가 긍정적인 태도인지 부정적인 태도인지를 나누는 기준은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긍정적인 리뷰들은 어떤 요소들을 중점적으로 볼지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반대로 부정적인 리뷰들은 어떤 요소들을 부정적으로 </a:t>
            </a:r>
            <a:r>
              <a:rPr kumimoji="1" lang="ko-KR" altLang="en-US" dirty="0" err="1"/>
              <a:t>평가했는지를</a:t>
            </a:r>
            <a:r>
              <a:rPr kumimoji="1" lang="ko-KR" altLang="en-US" dirty="0"/>
              <a:t> 파악하기 위해서 긍정과 부정 리뷰들을 나눠서 워드 </a:t>
            </a:r>
            <a:r>
              <a:rPr kumimoji="1" lang="ko-KR" altLang="en-US" dirty="0" err="1"/>
              <a:t>클라우드로</a:t>
            </a:r>
            <a:r>
              <a:rPr kumimoji="1" lang="ko-KR" altLang="en-US" dirty="0"/>
              <a:t> 제작해보았습니다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감성 평가에서 긍정 리뷰로 나타났지만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실제로는 긍정이 아니었을 경우를 제외하기 위해서 긍정도 </a:t>
            </a:r>
            <a:r>
              <a:rPr kumimoji="1" lang="en-US" altLang="ko-KR" dirty="0"/>
              <a:t>0.8</a:t>
            </a:r>
            <a:r>
              <a:rPr kumimoji="1" lang="ko-KR" altLang="en-US" dirty="0"/>
              <a:t> 이상이면서 사용자 평점이 </a:t>
            </a:r>
            <a:r>
              <a:rPr kumimoji="1" lang="en-US" altLang="ko-KR" dirty="0"/>
              <a:t>3</a:t>
            </a:r>
            <a:r>
              <a:rPr kumimoji="1" lang="ko-KR" altLang="en-US" dirty="0"/>
              <a:t> 이하인 경우는 잘못된 긍정 리뷰로 판단하여 제외해주었습니다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마찬가지로 부정 평가에서도 감성 평가 </a:t>
            </a:r>
            <a:r>
              <a:rPr kumimoji="1" lang="ko-KR" altLang="en-US" dirty="0" err="1"/>
              <a:t>긍정도는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0.2</a:t>
            </a:r>
            <a:r>
              <a:rPr kumimoji="1" lang="ko-KR" altLang="en-US" dirty="0"/>
              <a:t> 이하인데 사용자 평점은 </a:t>
            </a:r>
            <a:r>
              <a:rPr kumimoji="1" lang="en-US" altLang="ko-KR" dirty="0"/>
              <a:t>7</a:t>
            </a:r>
            <a:r>
              <a:rPr kumimoji="1" lang="ko-KR" altLang="en-US" dirty="0"/>
              <a:t> 이상인 리뷰들은 부정 평가에서 제외해주었습니다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6034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다차원으로 구성되어 있던 결과를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차원 리스트로 변경해주었습니다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3774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이후</a:t>
            </a:r>
            <a:r>
              <a:rPr kumimoji="1" lang="ko-KR" altLang="en-US" dirty="0"/>
              <a:t> 추출된 모든 토큰들을 빈도수로 정렬하여 상위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개의 단어만을 </a:t>
            </a:r>
            <a:r>
              <a:rPr kumimoji="1" lang="ko-KR" altLang="en-US" dirty="0" err="1"/>
              <a:t>남겨두었씁니다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8814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//</a:t>
            </a:r>
            <a:r>
              <a:rPr kumimoji="1" lang="ko-KR" altLang="en-US" dirty="0"/>
              <a:t>이거 혹시 코미디 영화 장르만 해당하는 워드 </a:t>
            </a:r>
            <a:r>
              <a:rPr kumimoji="1" lang="ko-KR" altLang="en-US" dirty="0" err="1"/>
              <a:t>클라우드</a:t>
            </a:r>
            <a:r>
              <a:rPr kumimoji="1" lang="ko-KR" altLang="en-US" dirty="0"/>
              <a:t> 인가요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생성된 워드 </a:t>
            </a:r>
            <a:r>
              <a:rPr kumimoji="1" lang="ko-KR" altLang="en-US" dirty="0" err="1"/>
              <a:t>클라우드는</a:t>
            </a:r>
            <a:r>
              <a:rPr kumimoji="1" lang="ko-KR" altLang="en-US" dirty="0"/>
              <a:t>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  <a:r>
              <a:rPr kumimoji="1" lang="ko-KR" altLang="en-US" dirty="0"/>
              <a:t> 단어들이 자주 등장한 것을 확인할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0032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이렇게</a:t>
            </a:r>
            <a:r>
              <a:rPr kumimoji="1" lang="ko-KR" altLang="en-US" dirty="0"/>
              <a:t> 분리된 긍정과 부정 리뷰에서는 다음과 같은 결과를 얻을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긍정 평가에서는 연기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웃기다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무섭다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감동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사랑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가족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재미와 같은 단어들이 우세했습니다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감동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사랑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가족 등의 단어를 통해서 감동적인 분위기를 조성하는 것이 영화의 긍정적인 평가 요소로 작용하기 쉽다는 점을 파악할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반면 부정 평가에서는 아깝다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무섭다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재미없다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기대하다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지루하다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유치하다 등의 단어가 자주 등장한 것을 확인할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지루하다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유치하다 등의 단어를 통해 영화의 스토리가 부정 리뷰에서 가장 중요한 지점 중에 하나라는 것을 파악할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6509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이렇게</a:t>
            </a:r>
            <a:r>
              <a:rPr kumimoji="1" lang="ko-KR" altLang="en-US" dirty="0"/>
              <a:t> 저희가 분석한 결과는 관람객이 영화를 선택하는 기준이 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위의 사진은 영화를 선택할 때 가장 고려되는 사항이라고 밝혀진 요소들인데요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사실 다수의 관람객이 영화를 선택하는 기준 외에도 최근 개인 맞춤화 컨텐츠가 증가하면서 각자의 취향대로 영화를 선택하는 경우가 늘어나고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저희는 영화를 평가하는 다양한 기준을 제시하면서 영화를 보기 전에 다른 사람들이 이 영화를 좋아했던 이유를 한 눈에 파악하고 선택할 수 있도록 하고자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456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RNN</a:t>
            </a:r>
            <a:r>
              <a:rPr kumimoji="1" lang="ko-KR" altLang="en-US" dirty="0"/>
              <a:t>은 이러한 분석에서 용이하게 사용될 수 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각 </a:t>
            </a:r>
            <a:r>
              <a:rPr kumimoji="1" lang="ko-KR" altLang="en-US" dirty="0" err="1"/>
              <a:t>입력값을</a:t>
            </a:r>
            <a:r>
              <a:rPr kumimoji="1" lang="ko-KR" altLang="en-US" dirty="0"/>
              <a:t> 순환하면서 입력에 대한 </a:t>
            </a:r>
            <a:r>
              <a:rPr kumimoji="1" lang="ko-KR" altLang="en-US" dirty="0" err="1"/>
              <a:t>출력값을</a:t>
            </a:r>
            <a:r>
              <a:rPr kumimoji="1" lang="ko-KR" altLang="en-US" dirty="0"/>
              <a:t> 얻도록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ko-KR" altLang="en-US" dirty="0" err="1"/>
              <a:t>단어별로</a:t>
            </a:r>
            <a:r>
              <a:rPr kumimoji="1" lang="ko-KR" altLang="en-US" dirty="0"/>
              <a:t> 돌면서 순차적으로 단어를 입력하고 </a:t>
            </a:r>
            <a:r>
              <a:rPr kumimoji="1" lang="ko-KR" altLang="en-US" dirty="0" err="1"/>
              <a:t>출력값을</a:t>
            </a:r>
            <a:r>
              <a:rPr kumimoji="1" lang="ko-KR" altLang="en-US" dirty="0"/>
              <a:t> 받습니다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첫 단어를 입력해서 얻은 </a:t>
            </a:r>
            <a:r>
              <a:rPr kumimoji="1" lang="ko-KR" altLang="en-US" dirty="0" err="1"/>
              <a:t>출력값을</a:t>
            </a:r>
            <a:r>
              <a:rPr kumimoji="1" lang="ko-KR" altLang="en-US" dirty="0"/>
              <a:t> 다음 단어의 입력에 같이 입력합니다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앞 선 예시에서 </a:t>
            </a:r>
            <a:r>
              <a:rPr kumimoji="1" lang="en-US" altLang="ko-KR" dirty="0"/>
              <a:t>I google at work</a:t>
            </a:r>
            <a:r>
              <a:rPr kumimoji="1" lang="ko-KR" altLang="en-US" dirty="0"/>
              <a:t> 라는 문장을 </a:t>
            </a:r>
            <a:r>
              <a:rPr kumimoji="1" lang="en-US" altLang="ko-KR" dirty="0"/>
              <a:t>RNN</a:t>
            </a:r>
            <a:r>
              <a:rPr kumimoji="1" lang="ko-KR" altLang="en-US" dirty="0"/>
              <a:t>을 돌리게 되면 위의 결과를 얻을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입력해서 </a:t>
            </a:r>
            <a:r>
              <a:rPr kumimoji="1" lang="en-US" altLang="ko-KR" dirty="0"/>
              <a:t>I</a:t>
            </a:r>
            <a:r>
              <a:rPr kumimoji="1" lang="ko-KR" altLang="en-US" dirty="0"/>
              <a:t>가 대명사라는 결과를 알게 되었고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그럼 다음 단계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 레이어에 </a:t>
            </a:r>
            <a:r>
              <a:rPr kumimoji="1" lang="en-US" altLang="ko-KR" dirty="0"/>
              <a:t>google</a:t>
            </a:r>
            <a:r>
              <a:rPr kumimoji="1" lang="ko-KR" altLang="en-US" dirty="0"/>
              <a:t>을 입력을 받고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바로 직전 단계의 아웃풋 </a:t>
            </a:r>
            <a:r>
              <a:rPr kumimoji="1" lang="en-US" altLang="ko-KR" dirty="0"/>
              <a:t>I</a:t>
            </a:r>
            <a:r>
              <a:rPr kumimoji="1" lang="ko-KR" altLang="en-US" dirty="0"/>
              <a:t>가 대명사라는 출력을 구글 분석 단계에 넣습니다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그럼 구글이라는 단어는 바로 전 단계에서 대명사가 나왔다는 점을 보고 동사다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판단하게 되는 것이죠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각각의 입력에 대해서 전 단계의 </a:t>
            </a:r>
            <a:r>
              <a:rPr kumimoji="1" lang="ko-KR" altLang="en-US" dirty="0" err="1"/>
              <a:t>출력값이</a:t>
            </a:r>
            <a:r>
              <a:rPr kumimoji="1" lang="ko-KR" altLang="en-US" dirty="0"/>
              <a:t> 영향을 미치는 그런 순환 구조입니다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9319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예를 들어</a:t>
            </a:r>
            <a:r>
              <a:rPr lang="en-US" altLang="ko-KR" dirty="0"/>
              <a:t>,</a:t>
            </a:r>
            <a:r>
              <a:rPr lang="ko-KR" altLang="en-US" dirty="0"/>
              <a:t> 왼쪽은 일반적으로 저희가 사용하고 있는 영화 리뷰 플랫폼입니다</a:t>
            </a:r>
            <a:r>
              <a:rPr lang="en-US" altLang="ko-KR" dirty="0"/>
              <a:t>.</a:t>
            </a:r>
            <a:r>
              <a:rPr lang="ko-KR" altLang="en-US" dirty="0"/>
              <a:t> 이런 사이트에 저희가 분석한 데이터를 이용한다면</a:t>
            </a:r>
            <a:r>
              <a:rPr lang="en-US" altLang="ko-KR" dirty="0"/>
              <a:t>,</a:t>
            </a:r>
            <a:r>
              <a:rPr lang="ko-KR" altLang="en-US" dirty="0"/>
              <a:t> 오른쪽과 같이 관람평을 남길 때 본인이 해당 영화를 긍정적으로 평가한 이유들을 태그로 선택할 수 있습니다</a:t>
            </a:r>
            <a:r>
              <a:rPr lang="en-US" altLang="ko-KR" dirty="0"/>
              <a:t>.</a:t>
            </a:r>
            <a:r>
              <a:rPr lang="ko-KR" altLang="en-US" dirty="0"/>
              <a:t> 특히 파란색은 긍정 평가</a:t>
            </a:r>
            <a:r>
              <a:rPr lang="en-US" altLang="ko-KR" dirty="0"/>
              <a:t>,</a:t>
            </a:r>
            <a:r>
              <a:rPr lang="ko-KR" altLang="en-US" dirty="0"/>
              <a:t> 빨간색은 부정 평가인데요</a:t>
            </a:r>
            <a:r>
              <a:rPr lang="en-US" altLang="ko-KR" dirty="0"/>
              <a:t>,</a:t>
            </a:r>
            <a:r>
              <a:rPr lang="ko-KR" altLang="en-US" dirty="0"/>
              <a:t> 영화 속 배우들의 연기가 </a:t>
            </a:r>
            <a:r>
              <a:rPr lang="ko-KR" altLang="en-US" dirty="0" err="1"/>
              <a:t>좋았다라면</a:t>
            </a:r>
            <a:r>
              <a:rPr lang="ko-KR" altLang="en-US" dirty="0"/>
              <a:t> 파란색 연기 태그를</a:t>
            </a:r>
            <a:r>
              <a:rPr lang="en-US" altLang="ko-KR" dirty="0"/>
              <a:t>,</a:t>
            </a:r>
            <a:r>
              <a:rPr lang="ko-KR" altLang="en-US" dirty="0"/>
              <a:t> 혹은 스토리가 지루해서 </a:t>
            </a:r>
            <a:r>
              <a:rPr lang="ko-KR" altLang="en-US" dirty="0" err="1"/>
              <a:t>별로였다면</a:t>
            </a:r>
            <a:r>
              <a:rPr lang="ko-KR" altLang="en-US" dirty="0"/>
              <a:t> 빨간색 지루했다 태그를 선택해서 리뷰를 남길 수 있습니다</a:t>
            </a:r>
            <a:r>
              <a:rPr lang="en-US" altLang="ko-KR" dirty="0"/>
              <a:t>.</a:t>
            </a:r>
            <a:r>
              <a:rPr lang="ko-KR" altLang="en-US" dirty="0"/>
              <a:t> 그리고 영화 평점을 볼 때는 이런 태그들도 같이 보여짐으로써 이 영화가 내 취향에 맞는 영화일지를 쉽게 판단할 수 있는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저희는 이렇게 네이버 영화 리뷰 데이터를 통해서 평점이 과연 믿을 </a:t>
            </a:r>
            <a:r>
              <a:rPr lang="ko-KR" altLang="en-US" dirty="0" err="1"/>
              <a:t>만한지도</a:t>
            </a:r>
            <a:r>
              <a:rPr lang="ko-KR" altLang="en-US" dirty="0"/>
              <a:t> 확인해보고</a:t>
            </a:r>
            <a:r>
              <a:rPr lang="en-US" altLang="ko-KR" dirty="0"/>
              <a:t>,</a:t>
            </a:r>
            <a:r>
              <a:rPr lang="ko-KR" altLang="en-US" dirty="0"/>
              <a:t> 영화들이 어떤 기준으로 평가되는지도 확인해볼 수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0040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혹시 저희가 분석한 데이터에 대해서 궁금한 점 있으시면 질문해주세요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70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좀</a:t>
            </a:r>
            <a:r>
              <a:rPr kumimoji="1" lang="ko-KR" altLang="en-US" dirty="0"/>
              <a:t> 더 구체적으로 </a:t>
            </a:r>
            <a:r>
              <a:rPr kumimoji="1" lang="en-US" altLang="ko-KR" dirty="0"/>
              <a:t>RNN</a:t>
            </a:r>
            <a:r>
              <a:rPr kumimoji="1" lang="ko-KR" altLang="en-US" dirty="0"/>
              <a:t>의 구조를 살펴보면 위와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x1, x2, x3</a:t>
            </a:r>
            <a:r>
              <a:rPr kumimoji="1" lang="ko-KR" altLang="en-US" dirty="0"/>
              <a:t>과 같은 </a:t>
            </a:r>
            <a:r>
              <a:rPr kumimoji="1" lang="ko-KR" altLang="en-US" dirty="0" err="1"/>
              <a:t>입력값이</a:t>
            </a:r>
            <a:r>
              <a:rPr kumimoji="1" lang="ko-KR" altLang="en-US" dirty="0"/>
              <a:t> 있고 이를 </a:t>
            </a:r>
            <a:r>
              <a:rPr kumimoji="1" lang="ko-KR" altLang="en-US" dirty="0" err="1"/>
              <a:t>순차대로</a:t>
            </a:r>
            <a:r>
              <a:rPr kumimoji="1" lang="ko-KR" altLang="en-US" dirty="0"/>
              <a:t> 입력합니다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X1</a:t>
            </a:r>
            <a:r>
              <a:rPr kumimoji="1" lang="ko-KR" altLang="en-US" dirty="0"/>
              <a:t>의 값에 가중치를 곱한 것과 </a:t>
            </a:r>
            <a:r>
              <a:rPr kumimoji="1" lang="ko-KR" altLang="en-US" dirty="0" err="1"/>
              <a:t>편향값을</a:t>
            </a:r>
            <a:r>
              <a:rPr kumimoji="1" lang="ko-KR" altLang="en-US" dirty="0"/>
              <a:t> 더해 </a:t>
            </a:r>
            <a:r>
              <a:rPr kumimoji="1" lang="en-US" altLang="ko-KR" dirty="0"/>
              <a:t>y1</a:t>
            </a:r>
            <a:r>
              <a:rPr kumimoji="1" lang="ko-KR" altLang="en-US" dirty="0"/>
              <a:t>이라는 </a:t>
            </a:r>
            <a:r>
              <a:rPr kumimoji="1" lang="ko-KR" altLang="en-US" dirty="0" err="1"/>
              <a:t>출력값을</a:t>
            </a:r>
            <a:r>
              <a:rPr kumimoji="1" lang="ko-KR" altLang="en-US" dirty="0"/>
              <a:t> 만들어 냅니다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편향값은</a:t>
            </a:r>
            <a:r>
              <a:rPr kumimoji="1" lang="ko-KR" altLang="en-US" dirty="0"/>
              <a:t> 어떤 </a:t>
            </a:r>
            <a:r>
              <a:rPr kumimoji="1" lang="ko-KR" altLang="en-US" dirty="0" err="1"/>
              <a:t>입력값에</a:t>
            </a:r>
            <a:r>
              <a:rPr kumimoji="1" lang="ko-KR" altLang="en-US" dirty="0"/>
              <a:t> 대해서 공통적으로 더하거나 빼주어 값들의 위치를 조정해주는 절편과 같은 역할을 해줍니다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두 번째 레이어에서 </a:t>
            </a:r>
            <a:r>
              <a:rPr kumimoji="1" lang="en-US" altLang="ko-KR" dirty="0"/>
              <a:t>X2</a:t>
            </a:r>
            <a:r>
              <a:rPr kumimoji="1" lang="ko-KR" altLang="en-US" dirty="0"/>
              <a:t>에 가중치를 곱한 것과 </a:t>
            </a:r>
            <a:r>
              <a:rPr kumimoji="1" lang="en-US" altLang="ko-KR" dirty="0"/>
              <a:t>y1</a:t>
            </a:r>
            <a:r>
              <a:rPr kumimoji="1" lang="ko-KR" altLang="en-US" dirty="0"/>
              <a:t>에 가중치를 곱한 값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</a:t>
            </a:r>
            <a:r>
              <a:rPr kumimoji="1" lang="ko-KR" altLang="en-US" dirty="0" err="1"/>
              <a:t>편향값을</a:t>
            </a:r>
            <a:r>
              <a:rPr kumimoji="1" lang="ko-KR" altLang="en-US" dirty="0"/>
              <a:t> 더한 값을 이용해서 </a:t>
            </a:r>
            <a:r>
              <a:rPr kumimoji="1" lang="en-US" altLang="ko-KR" dirty="0"/>
              <a:t>x2</a:t>
            </a:r>
            <a:r>
              <a:rPr kumimoji="1" lang="ko-KR" altLang="en-US" dirty="0"/>
              <a:t>에 대한 </a:t>
            </a:r>
            <a:r>
              <a:rPr kumimoji="1" lang="ko-KR" altLang="en-US" dirty="0" err="1"/>
              <a:t>출력값</a:t>
            </a:r>
            <a:r>
              <a:rPr kumimoji="1" lang="ko-KR" altLang="en-US" dirty="0"/>
              <a:t> </a:t>
            </a:r>
            <a:r>
              <a:rPr kumimoji="1" lang="en-US" altLang="ko-KR" dirty="0"/>
              <a:t>y2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만들어 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마지막으로 </a:t>
            </a:r>
            <a:r>
              <a:rPr kumimoji="1" lang="en-US" altLang="ko-KR" dirty="0"/>
              <a:t>x3</a:t>
            </a:r>
            <a:r>
              <a:rPr kumimoji="1" lang="ko-KR" altLang="en-US" dirty="0"/>
              <a:t>에 가중치를 곱한 것과 </a:t>
            </a:r>
            <a:r>
              <a:rPr kumimoji="1" lang="en-US" altLang="ko-KR" dirty="0"/>
              <a:t>y2</a:t>
            </a:r>
            <a:r>
              <a:rPr kumimoji="1" lang="ko-KR" altLang="en-US" dirty="0"/>
              <a:t>에 가중치를 곱한 값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</a:t>
            </a:r>
            <a:r>
              <a:rPr kumimoji="1" lang="ko-KR" altLang="en-US" dirty="0" err="1"/>
              <a:t>편향값을</a:t>
            </a:r>
            <a:r>
              <a:rPr kumimoji="1" lang="ko-KR" altLang="en-US" dirty="0"/>
              <a:t> 더해 만든 결과를 이용해서 </a:t>
            </a:r>
            <a:r>
              <a:rPr kumimoji="1" lang="en-US" altLang="ko-KR" dirty="0"/>
              <a:t>x3</a:t>
            </a:r>
            <a:r>
              <a:rPr kumimoji="1" lang="ko-KR" altLang="en-US" dirty="0"/>
              <a:t>에 대한 </a:t>
            </a:r>
            <a:r>
              <a:rPr kumimoji="1" lang="ko-KR" altLang="en-US" dirty="0" err="1"/>
              <a:t>출력값</a:t>
            </a:r>
            <a:r>
              <a:rPr kumimoji="1" lang="ko-KR" altLang="en-US" dirty="0"/>
              <a:t> </a:t>
            </a:r>
            <a:r>
              <a:rPr kumimoji="1" lang="en-US" altLang="ko-KR" dirty="0"/>
              <a:t>y3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만들어 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이러한 과정을 매 </a:t>
            </a:r>
            <a:r>
              <a:rPr kumimoji="1" lang="ko-KR" altLang="en-US" dirty="0" err="1"/>
              <a:t>입력마다</a:t>
            </a:r>
            <a:r>
              <a:rPr kumimoji="1" lang="ko-KR" altLang="en-US" dirty="0"/>
              <a:t> 반복하는 것이죠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 과거의 결과값이 현재의 </a:t>
            </a:r>
            <a:r>
              <a:rPr kumimoji="1" lang="ko-KR" altLang="en-US" dirty="0" err="1"/>
              <a:t>입력값에</a:t>
            </a:r>
            <a:r>
              <a:rPr kumimoji="1" lang="ko-KR" altLang="en-US" dirty="0"/>
              <a:t> 영향을 미치는 모델이 되는 것입니다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620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85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RNN</a:t>
            </a:r>
            <a:r>
              <a:rPr kumimoji="1" lang="ko-Kore-KR" altLang="en-US" dirty="0"/>
              <a:t>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supervised learning </a:t>
            </a:r>
            <a:r>
              <a:rPr kumimoji="1" lang="ko-KR" altLang="en-US" dirty="0"/>
              <a:t>이기 때문에 가능한 모든 </a:t>
            </a:r>
            <a:r>
              <a:rPr kumimoji="1" lang="ko-KR" altLang="en-US" dirty="0" err="1"/>
              <a:t>정답값을</a:t>
            </a:r>
            <a:r>
              <a:rPr kumimoji="1" lang="ko-KR" altLang="en-US" dirty="0"/>
              <a:t> 알고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</a:t>
            </a:r>
            <a:r>
              <a:rPr kumimoji="1" lang="en-US" altLang="ko-KR" dirty="0"/>
              <a:t>y1, y2, y3</a:t>
            </a:r>
            <a:r>
              <a:rPr kumimoji="1" lang="ko-KR" altLang="en-US" dirty="0"/>
              <a:t>의 값은 활성화 함수 </a:t>
            </a:r>
            <a:r>
              <a:rPr kumimoji="1" lang="en-US" altLang="ko-KR" dirty="0" err="1"/>
              <a:t>softmax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각 정답 분류에 들어갈 확률을 계산해 줄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3D421-AAF3-47B8-B8D4-F5A23B4D1F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85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A8DB13C-DA84-4CCD-80F7-1890431F5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57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3532D-AA06-4DCE-B832-B450BCA0C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342ABE-4939-496A-9423-C33A7B364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BEF8C-40A2-4A78-B3C4-C46E60FF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A1B9E-21C7-46F5-8F81-954DC0805FCD}" type="datetimeFigureOut">
              <a:rPr lang="ko-KR" altLang="en-US" smtClean="0"/>
              <a:t>2021. 12. 9.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7BFC20-3EA7-4B49-A0AC-59F10AB5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D7F66B-D45F-4AD8-AB7E-99BCDA392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9D071-D4DF-4DCE-88A5-1B24226812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850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F0C28C-1BBE-4C07-B2E1-91D732DCBA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970D3A-3CE1-440C-AB0E-BA5B5F0EB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381B97-BD47-47C0-B197-8F5E64D4A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A1B9E-21C7-46F5-8F81-954DC0805FCD}" type="datetimeFigureOut">
              <a:rPr lang="ko-KR" altLang="en-US" smtClean="0"/>
              <a:t>2021. 12. 9.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A366CF-17EE-4BD0-8044-9BBF167D2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0181D8-FC66-4A91-8D6B-6CBE686D4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9D071-D4DF-4DCE-88A5-1B24226812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35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39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1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11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867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92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24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BBBA7BA4-5B55-4C86-B9A4-00B4A0C69C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52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7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45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65068-FA94-4ADF-A816-A2866C8D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590DF9-EF88-4E14-93B6-CAC0FEA0E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1D35FA-FAFD-4F7B-9274-43E790DD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A1B9E-21C7-46F5-8F81-954DC0805FCD}" type="datetimeFigureOut">
              <a:rPr lang="ko-KR" altLang="en-US" smtClean="0"/>
              <a:t>2021. 12. 9.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34987D-4318-44E6-9852-2E4CBBC4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153602-A71B-4842-B08C-9180856E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9D071-D4DF-4DCE-88A5-1B24226812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42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723FA95B-FB3C-4DFB-AC5A-DBC79FC337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37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93EC5323-6219-4AEF-97CC-208464A44E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47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C5A6B8-1E2C-4D89-88B7-4829B976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46D295-987D-41DA-8EC2-95A36C1CB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A1B9E-21C7-46F5-8F81-954DC0805FCD}" type="datetimeFigureOut">
              <a:rPr lang="ko-KR" altLang="en-US" smtClean="0"/>
              <a:t>2021. 12. 9.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1F9169-74AB-492B-A069-B5CAB0DAD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02B06F-5D89-422C-BC1C-0732DBBF6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9D071-D4DF-4DCE-88A5-1B24226812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42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CD07F1-9021-42B2-8ED3-4D5D21C99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A1B9E-21C7-46F5-8F81-954DC0805FCD}" type="datetimeFigureOut">
              <a:rPr lang="ko-KR" altLang="en-US" smtClean="0"/>
              <a:t>2021. 12. 9.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D047A0-5BA3-46AA-B0A6-1C90DC5D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D3C63B-E579-4D9B-A088-4E127501A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9D071-D4DF-4DCE-88A5-1B24226812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42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40DF5-0F1F-4954-BFA8-4CB087E1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EFFE2F-B35C-41B4-B252-DD120FB70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1BD46B-D4AB-48B3-ABC7-1A70049A9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C73950-BECB-4FBD-9FF0-542C828C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A1B9E-21C7-46F5-8F81-954DC0805FCD}" type="datetimeFigureOut">
              <a:rPr lang="ko-KR" altLang="en-US" smtClean="0"/>
              <a:t>2021. 12. 9.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E54ED7-540F-436E-ABD2-00AD5CD7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A86F9B-93FB-4DEC-B70D-E753C66C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9D071-D4DF-4DCE-88A5-1B24226812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52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189DA-7DF6-43D3-8827-0C3D8614E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1E9136-A77F-4102-B827-D0801168F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FE7500-EB05-4E0F-BE7B-7B175B9FC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E1B6B3-310A-4A15-94A9-638CA1D2F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A1B9E-21C7-46F5-8F81-954DC0805FCD}" type="datetimeFigureOut">
              <a:rPr lang="ko-KR" altLang="en-US" smtClean="0"/>
              <a:t>2021. 12. 9.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70D2BC-5FD7-40A1-BB04-FCEE120D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711AEB-3E46-4AB3-9B3A-F448073F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9D071-D4DF-4DCE-88A5-1B24226812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393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5A2400-8416-42E2-8FA8-52180376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0887C8-5EB3-405F-91F4-E63576B46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E440CA-BD8F-4B03-8B3B-2111869CA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A1B9E-21C7-46F5-8F81-954DC0805FCD}" type="datetimeFigureOut">
              <a:rPr lang="ko-KR" altLang="en-US" smtClean="0"/>
              <a:t>2021. 12. 9.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EE5A23-3C94-4EA9-982A-DAA296FF7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49CCA-3F42-4708-AE82-DE215ADC6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9D071-D4DF-4DCE-88A5-1B24226812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81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4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76.png"/><Relationship Id="rId4" Type="http://schemas.openxmlformats.org/officeDocument/2006/relationships/image" Target="../media/image6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0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27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80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8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82.png"/><Relationship Id="rId10" Type="http://schemas.openxmlformats.org/officeDocument/2006/relationships/image" Target="../media/image84.png"/><Relationship Id="rId4" Type="http://schemas.openxmlformats.org/officeDocument/2006/relationships/image" Target="../media/image75.png"/><Relationship Id="rId9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3175" y="-1041270"/>
            <a:ext cx="12824279" cy="8012699"/>
            <a:chOff x="-904762" y="-1561905"/>
            <a:chExt cx="19236418" cy="120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04762" y="-1561905"/>
              <a:ext cx="19236418" cy="120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92867" y="-111830"/>
            <a:ext cx="5745248" cy="7359147"/>
            <a:chOff x="-7789300" y="-167745"/>
            <a:chExt cx="8617872" cy="110387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051361" y="-5640230"/>
              <a:ext cx="17235743" cy="220774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789300" y="-167745"/>
              <a:ext cx="8617872" cy="1103872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52701" y="3284994"/>
            <a:ext cx="4961683" cy="6772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2573" y="969450"/>
            <a:ext cx="10464787" cy="24699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66632" y="5542864"/>
            <a:ext cx="4536037" cy="5163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10863" y="4223790"/>
            <a:ext cx="823311" cy="521467"/>
            <a:chOff x="8416294" y="6335685"/>
            <a:chExt cx="1234966" cy="78220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416294" y="6413636"/>
              <a:ext cx="626919" cy="689070"/>
              <a:chOff x="8416294" y="6413636"/>
              <a:chExt cx="626919" cy="68907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8416294" y="6474618"/>
                <a:ext cx="626919" cy="626919"/>
                <a:chOff x="8416294" y="6474618"/>
                <a:chExt cx="626919" cy="62691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416294" y="6474618"/>
                  <a:ext cx="626919" cy="626919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79908" y="6332284"/>
                <a:ext cx="821605" cy="100828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89690" y="6251878"/>
              <a:ext cx="1005534" cy="11174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96000" y="6157469"/>
            <a:ext cx="4629767" cy="51341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8830" y="5542864"/>
            <a:ext cx="5071954" cy="51638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1392" y="6154497"/>
            <a:ext cx="4651880" cy="51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96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13D53-DA9A-4B38-840F-FFF62818C37A}"/>
              </a:ext>
            </a:extLst>
          </p:cNvPr>
          <p:cNvSpPr txBox="1">
            <a:spLocks/>
          </p:cNvSpPr>
          <p:nvPr/>
        </p:nvSpPr>
        <p:spPr>
          <a:xfrm>
            <a:off x="838200" y="115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주요 개념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A61436-D541-412E-A4F0-3E953BE07018}"/>
              </a:ext>
            </a:extLst>
          </p:cNvPr>
          <p:cNvSpPr txBox="1"/>
          <p:nvPr/>
        </p:nvSpPr>
        <p:spPr>
          <a:xfrm>
            <a:off x="990600" y="1405589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-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RNN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16A799-6509-48E1-81B7-DEE170547767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코드 개념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63089DC-3254-4456-B49E-950F9B967068}"/>
              </a:ext>
            </a:extLst>
          </p:cNvPr>
          <p:cNvSpPr/>
          <p:nvPr/>
        </p:nvSpPr>
        <p:spPr>
          <a:xfrm>
            <a:off x="6652792" y="2413877"/>
            <a:ext cx="3443211" cy="2899260"/>
          </a:xfrm>
          <a:prstGeom prst="roundRect">
            <a:avLst>
              <a:gd name="adj" fmla="val 10761"/>
            </a:avLst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Noun: 0.1</a:t>
            </a:r>
          </a:p>
          <a:p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Pronoun: 0.8</a:t>
            </a:r>
          </a:p>
          <a:p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Verb: 0.0</a:t>
            </a:r>
          </a:p>
          <a:p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Preposition: 0.1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5E5BDE7-94DA-4803-B47E-CD153CC2CE9C}"/>
              </a:ext>
            </a:extLst>
          </p:cNvPr>
          <p:cNvCxnSpPr>
            <a:cxnSpLocks/>
          </p:cNvCxnSpPr>
          <p:nvPr/>
        </p:nvCxnSpPr>
        <p:spPr>
          <a:xfrm flipV="1">
            <a:off x="3451845" y="3091542"/>
            <a:ext cx="0" cy="527958"/>
          </a:xfrm>
          <a:prstGeom prst="straightConnector1">
            <a:avLst/>
          </a:prstGeom>
          <a:ln w="28575">
            <a:solidFill>
              <a:srgbClr val="1D36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D0D345-A9E1-4F89-AB40-9F0F7EFD8868}"/>
              </a:ext>
            </a:extLst>
          </p:cNvPr>
          <p:cNvSpPr/>
          <p:nvPr/>
        </p:nvSpPr>
        <p:spPr>
          <a:xfrm>
            <a:off x="1978774" y="2258779"/>
            <a:ext cx="3031405" cy="812799"/>
          </a:xfrm>
          <a:prstGeom prst="roundRect">
            <a:avLst/>
          </a:prstGeom>
          <a:solidFill>
            <a:srgbClr val="EDEDED"/>
          </a:solidFill>
          <a:ln w="3810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softmax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C9EC8A7-609D-4730-8B8E-BCA8361E414B}"/>
              </a:ext>
            </a:extLst>
          </p:cNvPr>
          <p:cNvSpPr/>
          <p:nvPr/>
        </p:nvSpPr>
        <p:spPr>
          <a:xfrm>
            <a:off x="2728461" y="4579389"/>
            <a:ext cx="1446765" cy="94959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Hidden</a:t>
            </a:r>
            <a:r>
              <a:rPr lang="ko-KR" altLang="en-US" sz="20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state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CA201DA-C4B2-40C9-8E61-E0252983D6A8}"/>
              </a:ext>
            </a:extLst>
          </p:cNvPr>
          <p:cNvSpPr/>
          <p:nvPr/>
        </p:nvSpPr>
        <p:spPr>
          <a:xfrm>
            <a:off x="3086085" y="5884393"/>
            <a:ext cx="731519" cy="7209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4244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x1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EAF4876-1DAE-4EFA-84D8-9B1DAA7577AB}"/>
              </a:ext>
            </a:extLst>
          </p:cNvPr>
          <p:cNvSpPr/>
          <p:nvPr/>
        </p:nvSpPr>
        <p:spPr>
          <a:xfrm>
            <a:off x="3086085" y="3503031"/>
            <a:ext cx="731519" cy="72095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4244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y</a:t>
            </a:r>
            <a:r>
              <a:rPr lang="en-US" altLang="ko-KR" sz="16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8FFA00C-9D56-4FB1-AF6A-EC9CB559E1E7}"/>
              </a:ext>
            </a:extLst>
          </p:cNvPr>
          <p:cNvCxnSpPr>
            <a:cxnSpLocks/>
          </p:cNvCxnSpPr>
          <p:nvPr/>
        </p:nvCxnSpPr>
        <p:spPr>
          <a:xfrm flipV="1">
            <a:off x="3451844" y="5528987"/>
            <a:ext cx="0" cy="355406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77C1F-4407-4014-BA0E-B0D4ED9B9556}"/>
              </a:ext>
            </a:extLst>
          </p:cNvPr>
          <p:cNvCxnSpPr>
            <a:cxnSpLocks/>
            <a:stCxn id="19" idx="0"/>
            <a:endCxn id="25" idx="4"/>
          </p:cNvCxnSpPr>
          <p:nvPr/>
        </p:nvCxnSpPr>
        <p:spPr>
          <a:xfrm flipV="1">
            <a:off x="3451844" y="4223983"/>
            <a:ext cx="1" cy="355406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80A561E-A881-4C45-86DE-C33218FBDC8D}"/>
              </a:ext>
            </a:extLst>
          </p:cNvPr>
          <p:cNvCxnSpPr>
            <a:cxnSpLocks/>
          </p:cNvCxnSpPr>
          <p:nvPr/>
        </p:nvCxnSpPr>
        <p:spPr>
          <a:xfrm flipV="1">
            <a:off x="4177976" y="5054188"/>
            <a:ext cx="343224" cy="8835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903F9B9-A575-4750-A790-5E71174C35F2}"/>
              </a:ext>
            </a:extLst>
          </p:cNvPr>
          <p:cNvSpPr txBox="1"/>
          <p:nvPr/>
        </p:nvSpPr>
        <p:spPr>
          <a:xfrm>
            <a:off x="4655920" y="48783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…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2FC3FCEB-CAC1-4631-B783-5E829737C8AF}"/>
              </a:ext>
            </a:extLst>
          </p:cNvPr>
          <p:cNvSpPr/>
          <p:nvPr/>
        </p:nvSpPr>
        <p:spPr>
          <a:xfrm>
            <a:off x="5166654" y="2475940"/>
            <a:ext cx="1390903" cy="378475"/>
          </a:xfrm>
          <a:prstGeom prst="rightArrow">
            <a:avLst/>
          </a:prstGeom>
          <a:solidFill>
            <a:srgbClr val="1D36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059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13D53-DA9A-4B38-840F-FFF62818C37A}"/>
              </a:ext>
            </a:extLst>
          </p:cNvPr>
          <p:cNvSpPr txBox="1">
            <a:spLocks/>
          </p:cNvSpPr>
          <p:nvPr/>
        </p:nvSpPr>
        <p:spPr>
          <a:xfrm>
            <a:off x="838200" y="115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주요 개념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A61436-D541-412E-A4F0-3E953BE07018}"/>
              </a:ext>
            </a:extLst>
          </p:cNvPr>
          <p:cNvSpPr txBox="1"/>
          <p:nvPr/>
        </p:nvSpPr>
        <p:spPr>
          <a:xfrm>
            <a:off x="990600" y="1405589"/>
            <a:ext cx="519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-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RNN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vs LSTM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그리고 장기의존성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8DFA3BD8-0CDC-441F-B92D-246799ACD4E6}"/>
                  </a:ext>
                </a:extLst>
              </p:cNvPr>
              <p:cNvSpPr/>
              <p:nvPr/>
            </p:nvSpPr>
            <p:spPr>
              <a:xfrm>
                <a:off x="2481966" y="2639183"/>
                <a:ext cx="1127466" cy="71554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rgbClr val="1424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𝑡</m:t>
                          </m:r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142440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8DFA3BD8-0CDC-441F-B92D-246799ACD4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66" y="2639183"/>
                <a:ext cx="1127466" cy="7155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rgbClr val="14244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A0E3F315-D2E4-4C88-A96C-DBCA4F4F76A0}"/>
                  </a:ext>
                </a:extLst>
              </p:cNvPr>
              <p:cNvSpPr/>
              <p:nvPr/>
            </p:nvSpPr>
            <p:spPr>
              <a:xfrm>
                <a:off x="2481966" y="3909353"/>
                <a:ext cx="1127466" cy="71554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rgbClr val="1424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142440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A0E3F315-D2E4-4C88-A96C-DBCA4F4F76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66" y="3909353"/>
                <a:ext cx="1127466" cy="71554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rgbClr val="14244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4B1E959-4E80-404D-8190-A884EF77AFB4}"/>
                  </a:ext>
                </a:extLst>
              </p:cNvPr>
              <p:cNvSpPr/>
              <p:nvPr/>
            </p:nvSpPr>
            <p:spPr>
              <a:xfrm>
                <a:off x="8047797" y="2639183"/>
                <a:ext cx="1127466" cy="71554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7150">
                <a:solidFill>
                  <a:srgbClr val="1424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𝑡</m:t>
                          </m:r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142440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4B1E959-4E80-404D-8190-A884EF77A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797" y="2639183"/>
                <a:ext cx="1127466" cy="71554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rgbClr val="14244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AAF44CC-C41F-46C4-8A89-250C197F704C}"/>
                  </a:ext>
                </a:extLst>
              </p:cNvPr>
              <p:cNvSpPr/>
              <p:nvPr/>
            </p:nvSpPr>
            <p:spPr>
              <a:xfrm>
                <a:off x="8046632" y="3909353"/>
                <a:ext cx="1127466" cy="71554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7150">
                <a:solidFill>
                  <a:srgbClr val="1424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142440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AAF44CC-C41F-46C4-8A89-250C197F7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632" y="3909353"/>
                <a:ext cx="1127466" cy="71554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rgbClr val="14244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타원 9">
            <a:extLst>
              <a:ext uri="{FF2B5EF4-FFF2-40B4-BE49-F238E27FC236}">
                <a16:creationId xmlns:a16="http://schemas.microsoft.com/office/drawing/2014/main" id="{C642C713-CF64-4533-A7D5-6DCA4A6294EF}"/>
              </a:ext>
            </a:extLst>
          </p:cNvPr>
          <p:cNvSpPr/>
          <p:nvPr/>
        </p:nvSpPr>
        <p:spPr>
          <a:xfrm>
            <a:off x="5264299" y="2545529"/>
            <a:ext cx="1127466" cy="10063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14244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RNN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FAFDDA1-2BB8-4CAD-BA5D-7E8DE76B2A3B}"/>
              </a:ext>
            </a:extLst>
          </p:cNvPr>
          <p:cNvSpPr/>
          <p:nvPr/>
        </p:nvSpPr>
        <p:spPr>
          <a:xfrm>
            <a:off x="5264299" y="3810686"/>
            <a:ext cx="1127466" cy="10063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14244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RNN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D81D903-B727-44EB-8518-B461CDD3AE3B}"/>
              </a:ext>
            </a:extLst>
          </p:cNvPr>
          <p:cNvCxnSpPr>
            <a:cxnSpLocks/>
          </p:cNvCxnSpPr>
          <p:nvPr/>
        </p:nvCxnSpPr>
        <p:spPr>
          <a:xfrm flipV="1">
            <a:off x="3609432" y="2996953"/>
            <a:ext cx="1654867" cy="27250"/>
          </a:xfrm>
          <a:prstGeom prst="straightConnector1">
            <a:avLst/>
          </a:prstGeom>
          <a:ln w="5715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731D195-A2D4-40FA-8923-BB3DA6A7C277}"/>
              </a:ext>
            </a:extLst>
          </p:cNvPr>
          <p:cNvCxnSpPr>
            <a:cxnSpLocks/>
          </p:cNvCxnSpPr>
          <p:nvPr/>
        </p:nvCxnSpPr>
        <p:spPr>
          <a:xfrm flipV="1">
            <a:off x="6407707" y="2996953"/>
            <a:ext cx="1654867" cy="27250"/>
          </a:xfrm>
          <a:prstGeom prst="straightConnector1">
            <a:avLst/>
          </a:prstGeom>
          <a:ln w="5715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5F1224C-18D0-45CB-BB89-A92BECD7F439}"/>
              </a:ext>
            </a:extLst>
          </p:cNvPr>
          <p:cNvCxnSpPr>
            <a:cxnSpLocks/>
          </p:cNvCxnSpPr>
          <p:nvPr/>
        </p:nvCxnSpPr>
        <p:spPr>
          <a:xfrm flipV="1">
            <a:off x="3609432" y="4341591"/>
            <a:ext cx="1654867" cy="27250"/>
          </a:xfrm>
          <a:prstGeom prst="straightConnector1">
            <a:avLst/>
          </a:prstGeom>
          <a:ln w="5715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B23815A-FAB9-4235-AEB1-72B08C789BE5}"/>
              </a:ext>
            </a:extLst>
          </p:cNvPr>
          <p:cNvCxnSpPr>
            <a:cxnSpLocks/>
          </p:cNvCxnSpPr>
          <p:nvPr/>
        </p:nvCxnSpPr>
        <p:spPr>
          <a:xfrm flipV="1">
            <a:off x="6407707" y="4287910"/>
            <a:ext cx="1654867" cy="27250"/>
          </a:xfrm>
          <a:prstGeom prst="straightConnector1">
            <a:avLst/>
          </a:prstGeom>
          <a:ln w="5715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137917D5-B413-4F4B-B1CF-8B5A1A053F0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07857" y="3710451"/>
            <a:ext cx="2906550" cy="631139"/>
          </a:xfrm>
          <a:prstGeom prst="bentConnector3">
            <a:avLst>
              <a:gd name="adj1" fmla="val 99812"/>
            </a:avLst>
          </a:prstGeom>
          <a:ln w="5715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20D13A-6FBD-460A-A7C2-2F20251555B8}"/>
              </a:ext>
            </a:extLst>
          </p:cNvPr>
          <p:cNvCxnSpPr>
            <a:cxnSpLocks/>
          </p:cNvCxnSpPr>
          <p:nvPr/>
        </p:nvCxnSpPr>
        <p:spPr>
          <a:xfrm>
            <a:off x="7193184" y="2996953"/>
            <a:ext cx="0" cy="740261"/>
          </a:xfrm>
          <a:prstGeom prst="line">
            <a:avLst/>
          </a:prstGeom>
          <a:ln w="57150">
            <a:solidFill>
              <a:srgbClr val="142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D88B7D0-08E9-42E5-BA88-105FB41E9EB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07857" y="4993643"/>
            <a:ext cx="2906555" cy="374130"/>
          </a:xfrm>
          <a:prstGeom prst="bentConnector3">
            <a:avLst>
              <a:gd name="adj1" fmla="val 100729"/>
            </a:avLst>
          </a:prstGeom>
          <a:ln w="5715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534AA13-6664-4E36-83B0-070C8EE781EA}"/>
              </a:ext>
            </a:extLst>
          </p:cNvPr>
          <p:cNvCxnSpPr>
            <a:cxnSpLocks/>
          </p:cNvCxnSpPr>
          <p:nvPr/>
        </p:nvCxnSpPr>
        <p:spPr>
          <a:xfrm>
            <a:off x="7193184" y="4280147"/>
            <a:ext cx="0" cy="740261"/>
          </a:xfrm>
          <a:prstGeom prst="line">
            <a:avLst/>
          </a:prstGeom>
          <a:ln w="57150">
            <a:solidFill>
              <a:srgbClr val="142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F00A84-0997-45CB-AC1F-24EECA79220A}"/>
              </a:ext>
            </a:extLst>
          </p:cNvPr>
          <p:cNvSpPr txBox="1"/>
          <p:nvPr/>
        </p:nvSpPr>
        <p:spPr>
          <a:xfrm>
            <a:off x="5013606" y="4558204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…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F8B94B-B5B8-42D3-A349-C1B17E247A65}"/>
              </a:ext>
            </a:extLst>
          </p:cNvPr>
          <p:cNvSpPr txBox="1"/>
          <p:nvPr/>
        </p:nvSpPr>
        <p:spPr>
          <a:xfrm>
            <a:off x="2561144" y="2154273"/>
            <a:ext cx="858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input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A7B28-3EAA-4D0D-A7EA-ACBEA9A00B6F}"/>
              </a:ext>
            </a:extLst>
          </p:cNvPr>
          <p:cNvSpPr txBox="1"/>
          <p:nvPr/>
        </p:nvSpPr>
        <p:spPr>
          <a:xfrm>
            <a:off x="8062574" y="2154273"/>
            <a:ext cx="111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output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33EA562-D5FC-4DF9-984E-1C6FC9AAA334}"/>
                  </a:ext>
                </a:extLst>
              </p:cNvPr>
              <p:cNvSpPr txBox="1"/>
              <p:nvPr/>
            </p:nvSpPr>
            <p:spPr>
              <a:xfrm>
                <a:off x="2223497" y="5625642"/>
                <a:ext cx="7745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rPr>
                  <a:t>직전의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kumimoji="0" lang="en-US" altLang="ko-KR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 Black" panose="020B0A04020102020204" pitchFamily="34" charset="0"/>
                    <a:ea typeface="배달의민족 주아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rPr>
                  <a:t>만 영향을 미치고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14244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14244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kumimoji="0" lang="en-US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14244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+mn-cs"/>
                          </a:rPr>
                          <m:t>𝑡</m:t>
                        </m:r>
                        <m:r>
                          <a:rPr kumimoji="0" lang="en-US" altLang="ko-KR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14244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kumimoji="0" lang="ko-KR" alt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4244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배달의민족 주아" panose="02020603020101020101" pitchFamily="18" charset="-127"/>
                        <a:cs typeface="+mn-cs"/>
                      </a:rPr>
                      <m:t>의</m:t>
                    </m:r>
                  </m:oMath>
                </a14:m>
                <a:r>
                  <a: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rPr>
                  <a:t> 영향은 현저히 줄어듦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33EA562-D5FC-4DF9-984E-1C6FC9AAA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497" y="5625642"/>
                <a:ext cx="7745005" cy="523220"/>
              </a:xfrm>
              <a:prstGeom prst="rect">
                <a:avLst/>
              </a:prstGeom>
              <a:blipFill>
                <a:blip r:embed="rId7"/>
                <a:stretch>
                  <a:fillRect l="-1654" t="-10465" r="-1102" b="-337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4016A799-6509-48E1-81B7-DEE170547767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코드 개념</a:t>
            </a:r>
          </a:p>
        </p:txBody>
      </p:sp>
    </p:spTree>
    <p:extLst>
      <p:ext uri="{BB962C8B-B14F-4D97-AF65-F5344CB8AC3E}">
        <p14:creationId xmlns:p14="http://schemas.microsoft.com/office/powerpoint/2010/main" val="28982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A61436-D541-412E-A4F0-3E953BE07018}"/>
              </a:ext>
            </a:extLst>
          </p:cNvPr>
          <p:cNvSpPr txBox="1"/>
          <p:nvPr/>
        </p:nvSpPr>
        <p:spPr>
          <a:xfrm>
            <a:off x="990600" y="1405589"/>
            <a:ext cx="519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- RNN vs LSTM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그리고 장기의존성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CA718-8DCA-467D-8039-743B249F2761}"/>
              </a:ext>
            </a:extLst>
          </p:cNvPr>
          <p:cNvSpPr txBox="1"/>
          <p:nvPr/>
        </p:nvSpPr>
        <p:spPr>
          <a:xfrm>
            <a:off x="838200" y="2507699"/>
            <a:ext cx="9150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“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장기의존성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(long-term dependency)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문제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”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2E92E-B0B6-4465-A598-6FBCEDA153BB}"/>
              </a:ext>
            </a:extLst>
          </p:cNvPr>
          <p:cNvSpPr txBox="1"/>
          <p:nvPr/>
        </p:nvSpPr>
        <p:spPr>
          <a:xfrm>
            <a:off x="3012755" y="3917585"/>
            <a:ext cx="80073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학습이 진행될수록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과거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의 기억이 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최신 학습에 적용되지 않게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되는 현상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FAF78CC-FFA9-4CA2-9EF5-10B6054B738F}"/>
              </a:ext>
            </a:extLst>
          </p:cNvPr>
          <p:cNvSpPr txBox="1">
            <a:spLocks/>
          </p:cNvSpPr>
          <p:nvPr/>
        </p:nvSpPr>
        <p:spPr>
          <a:xfrm>
            <a:off x="838200" y="115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주요 개념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12972-1FF7-48F3-B26D-A685F676E03C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코드 개념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EFA51-5C99-714A-B877-C8D25869A089}"/>
              </a:ext>
            </a:extLst>
          </p:cNvPr>
          <p:cNvSpPr txBox="1"/>
          <p:nvPr/>
        </p:nvSpPr>
        <p:spPr>
          <a:xfrm>
            <a:off x="4876165" y="5353984"/>
            <a:ext cx="5112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-&gt; </a:t>
            </a:r>
            <a:r>
              <a:rPr lang="ko-KR" altLang="en-US" sz="20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긴 문장이나 문단의 경우 </a:t>
            </a:r>
            <a:r>
              <a:rPr lang="en-US" altLang="ko-KR" sz="20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RNN</a:t>
            </a:r>
            <a:r>
              <a:rPr lang="ko-KR" altLang="en-US" sz="20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</a:t>
            </a:r>
            <a:r>
              <a:rPr lang="ko-KR" altLang="en-US" sz="20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비효율적</a:t>
            </a:r>
            <a:r>
              <a:rPr lang="ko-KR" altLang="en-US" sz="20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이게 됨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85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A61436-D541-412E-A4F0-3E953BE07018}"/>
              </a:ext>
            </a:extLst>
          </p:cNvPr>
          <p:cNvSpPr txBox="1"/>
          <p:nvPr/>
        </p:nvSpPr>
        <p:spPr>
          <a:xfrm>
            <a:off x="990600" y="1405589"/>
            <a:ext cx="519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- RNN vs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LSTM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그리고 장기의존성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AE354620-0E9C-443D-924D-FCAF12A1B3F4}"/>
                  </a:ext>
                </a:extLst>
              </p:cNvPr>
              <p:cNvSpPr/>
              <p:nvPr/>
            </p:nvSpPr>
            <p:spPr>
              <a:xfrm>
                <a:off x="2322830" y="2433620"/>
                <a:ext cx="1127466" cy="71554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rgbClr val="1424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𝑡</m:t>
                          </m:r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142440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AE354620-0E9C-443D-924D-FCAF12A1B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830" y="2433620"/>
                <a:ext cx="1127466" cy="7155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rgbClr val="14244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0FA09E90-367E-4AE9-8BEC-814FC43E1DAC}"/>
                  </a:ext>
                </a:extLst>
              </p:cNvPr>
              <p:cNvSpPr/>
              <p:nvPr/>
            </p:nvSpPr>
            <p:spPr>
              <a:xfrm>
                <a:off x="2322830" y="3703790"/>
                <a:ext cx="1127466" cy="71554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rgbClr val="1424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142440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0FA09E90-367E-4AE9-8BEC-814FC43E1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830" y="3703790"/>
                <a:ext cx="1127466" cy="71554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rgbClr val="14244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B89F6561-9A97-4CD9-A3C7-163304C6ED34}"/>
                  </a:ext>
                </a:extLst>
              </p:cNvPr>
              <p:cNvSpPr/>
              <p:nvPr/>
            </p:nvSpPr>
            <p:spPr>
              <a:xfrm>
                <a:off x="7888661" y="2433620"/>
                <a:ext cx="1127466" cy="71554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7150">
                <a:solidFill>
                  <a:srgbClr val="1424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𝑡</m:t>
                          </m:r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142440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B89F6561-9A97-4CD9-A3C7-163304C6E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661" y="2433620"/>
                <a:ext cx="1127466" cy="71554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rgbClr val="14244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8A421DD5-B822-4A10-BF4F-6D2E058C9534}"/>
                  </a:ext>
                </a:extLst>
              </p:cNvPr>
              <p:cNvSpPr/>
              <p:nvPr/>
            </p:nvSpPr>
            <p:spPr>
              <a:xfrm>
                <a:off x="7887496" y="3703790"/>
                <a:ext cx="1127466" cy="71554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7150">
                <a:solidFill>
                  <a:srgbClr val="1424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142440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8A421DD5-B822-4A10-BF4F-6D2E058C95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496" y="3703790"/>
                <a:ext cx="1127466" cy="71554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rgbClr val="14244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타원 7">
            <a:extLst>
              <a:ext uri="{FF2B5EF4-FFF2-40B4-BE49-F238E27FC236}">
                <a16:creationId xmlns:a16="http://schemas.microsoft.com/office/drawing/2014/main" id="{AA3A0B20-D88B-4176-B51C-0DF10029D37A}"/>
              </a:ext>
            </a:extLst>
          </p:cNvPr>
          <p:cNvSpPr/>
          <p:nvPr/>
        </p:nvSpPr>
        <p:spPr>
          <a:xfrm>
            <a:off x="5105163" y="2339966"/>
            <a:ext cx="1127466" cy="10063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4244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LSTM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32F1489-673E-496B-8BD5-924035BC68FD}"/>
              </a:ext>
            </a:extLst>
          </p:cNvPr>
          <p:cNvSpPr/>
          <p:nvPr/>
        </p:nvSpPr>
        <p:spPr>
          <a:xfrm>
            <a:off x="5105163" y="3605123"/>
            <a:ext cx="1127466" cy="10063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4244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LSTM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719F938-40E0-4B24-AF55-22B55F7FAB24}"/>
              </a:ext>
            </a:extLst>
          </p:cNvPr>
          <p:cNvCxnSpPr>
            <a:cxnSpLocks/>
          </p:cNvCxnSpPr>
          <p:nvPr/>
        </p:nvCxnSpPr>
        <p:spPr>
          <a:xfrm flipV="1">
            <a:off x="3450296" y="2791390"/>
            <a:ext cx="1654867" cy="27250"/>
          </a:xfrm>
          <a:prstGeom prst="straightConnector1">
            <a:avLst/>
          </a:prstGeom>
          <a:ln w="5715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A4FD4F1-B873-450C-902B-8DF8315C2A0D}"/>
              </a:ext>
            </a:extLst>
          </p:cNvPr>
          <p:cNvCxnSpPr>
            <a:cxnSpLocks/>
          </p:cNvCxnSpPr>
          <p:nvPr/>
        </p:nvCxnSpPr>
        <p:spPr>
          <a:xfrm flipV="1">
            <a:off x="6248571" y="2791390"/>
            <a:ext cx="1654867" cy="27250"/>
          </a:xfrm>
          <a:prstGeom prst="straightConnector1">
            <a:avLst/>
          </a:prstGeom>
          <a:ln w="5715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748D0B4-E1D5-4FAC-AC58-27E2999E06C7}"/>
              </a:ext>
            </a:extLst>
          </p:cNvPr>
          <p:cNvCxnSpPr>
            <a:cxnSpLocks/>
          </p:cNvCxnSpPr>
          <p:nvPr/>
        </p:nvCxnSpPr>
        <p:spPr>
          <a:xfrm flipV="1">
            <a:off x="3450296" y="4136028"/>
            <a:ext cx="1654867" cy="27250"/>
          </a:xfrm>
          <a:prstGeom prst="straightConnector1">
            <a:avLst/>
          </a:prstGeom>
          <a:ln w="5715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3153CFC-1520-49E4-90F8-9401BACE71FC}"/>
              </a:ext>
            </a:extLst>
          </p:cNvPr>
          <p:cNvCxnSpPr>
            <a:cxnSpLocks/>
          </p:cNvCxnSpPr>
          <p:nvPr/>
        </p:nvCxnSpPr>
        <p:spPr>
          <a:xfrm flipV="1">
            <a:off x="6248571" y="4082347"/>
            <a:ext cx="1654867" cy="27250"/>
          </a:xfrm>
          <a:prstGeom prst="straightConnector1">
            <a:avLst/>
          </a:prstGeom>
          <a:ln w="5715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4EFA29D-D9B0-4FDB-93B7-3C4FBAF76AF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48721" y="3504888"/>
            <a:ext cx="2906550" cy="631139"/>
          </a:xfrm>
          <a:prstGeom prst="bentConnector3">
            <a:avLst>
              <a:gd name="adj1" fmla="val 99812"/>
            </a:avLst>
          </a:prstGeom>
          <a:ln w="5715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D0C7DF4-4AC5-49B0-B486-4A1F7396C93B}"/>
              </a:ext>
            </a:extLst>
          </p:cNvPr>
          <p:cNvCxnSpPr>
            <a:cxnSpLocks/>
          </p:cNvCxnSpPr>
          <p:nvPr/>
        </p:nvCxnSpPr>
        <p:spPr>
          <a:xfrm>
            <a:off x="7034048" y="2791390"/>
            <a:ext cx="0" cy="740261"/>
          </a:xfrm>
          <a:prstGeom prst="line">
            <a:avLst/>
          </a:prstGeom>
          <a:ln w="57150">
            <a:solidFill>
              <a:srgbClr val="142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F5D908B-36ED-436E-94FC-06B1B7B2753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48721" y="4788080"/>
            <a:ext cx="2906555" cy="374130"/>
          </a:xfrm>
          <a:prstGeom prst="bentConnector3">
            <a:avLst>
              <a:gd name="adj1" fmla="val 100729"/>
            </a:avLst>
          </a:prstGeom>
          <a:ln w="5715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EB85CF-99AE-4920-BD2E-753C18DE9A0B}"/>
              </a:ext>
            </a:extLst>
          </p:cNvPr>
          <p:cNvCxnSpPr>
            <a:cxnSpLocks/>
          </p:cNvCxnSpPr>
          <p:nvPr/>
        </p:nvCxnSpPr>
        <p:spPr>
          <a:xfrm>
            <a:off x="7034048" y="4074584"/>
            <a:ext cx="0" cy="740261"/>
          </a:xfrm>
          <a:prstGeom prst="line">
            <a:avLst/>
          </a:prstGeom>
          <a:ln w="57150">
            <a:solidFill>
              <a:srgbClr val="142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156EF47-6FE8-498B-BC94-F6109663943B}"/>
              </a:ext>
            </a:extLst>
          </p:cNvPr>
          <p:cNvSpPr txBox="1"/>
          <p:nvPr/>
        </p:nvSpPr>
        <p:spPr>
          <a:xfrm>
            <a:off x="4854470" y="4352641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…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22D36D-86AD-4E30-B32D-BD9B14C57B47}"/>
              </a:ext>
            </a:extLst>
          </p:cNvPr>
          <p:cNvSpPr txBox="1"/>
          <p:nvPr/>
        </p:nvSpPr>
        <p:spPr>
          <a:xfrm>
            <a:off x="2402008" y="1948710"/>
            <a:ext cx="858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input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ED542E-2D36-4D0A-A678-D917956EDB9D}"/>
              </a:ext>
            </a:extLst>
          </p:cNvPr>
          <p:cNvSpPr txBox="1"/>
          <p:nvPr/>
        </p:nvSpPr>
        <p:spPr>
          <a:xfrm>
            <a:off x="7903438" y="1948710"/>
            <a:ext cx="111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output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2411F6A-5CB7-4194-AF9D-3B8FC9A5A2BC}"/>
                  </a:ext>
                </a:extLst>
              </p:cNvPr>
              <p:cNvSpPr/>
              <p:nvPr/>
            </p:nvSpPr>
            <p:spPr>
              <a:xfrm>
                <a:off x="6503718" y="3094569"/>
                <a:ext cx="1127466" cy="71554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solidFill>
                  <a:srgbClr val="1424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𝑡</m:t>
                          </m:r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142440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2411F6A-5CB7-4194-AF9D-3B8FC9A5A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718" y="3094569"/>
                <a:ext cx="1127466" cy="71554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rgbClr val="14244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BF70254C-0B34-4792-AEA0-BCE1CBAEB3DB}"/>
                  </a:ext>
                </a:extLst>
              </p:cNvPr>
              <p:cNvSpPr/>
              <p:nvPr/>
            </p:nvSpPr>
            <p:spPr>
              <a:xfrm>
                <a:off x="6503718" y="4342027"/>
                <a:ext cx="1127466" cy="71554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solidFill>
                  <a:srgbClr val="1424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ko-K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424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배달의민족 주아" panose="02020603020101020101" pitchFamily="18" charset="-127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142440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BF70254C-0B34-4792-AEA0-BCE1CBAEB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718" y="4342027"/>
                <a:ext cx="1127466" cy="71554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solidFill>
                  <a:srgbClr val="14244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8821DDF-D153-4848-9F33-C09ACD7C7A50}"/>
              </a:ext>
            </a:extLst>
          </p:cNvPr>
          <p:cNvSpPr/>
          <p:nvPr/>
        </p:nvSpPr>
        <p:spPr>
          <a:xfrm>
            <a:off x="2839188" y="5449053"/>
            <a:ext cx="2354030" cy="7155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14244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Cell state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523B14-65C3-48F0-805C-CF9880D54A31}"/>
              </a:ext>
            </a:extLst>
          </p:cNvPr>
          <p:cNvSpPr txBox="1"/>
          <p:nvPr/>
        </p:nvSpPr>
        <p:spPr>
          <a:xfrm>
            <a:off x="5279586" y="5544701"/>
            <a:ext cx="3969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에 이전 단계의 결과 저장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BD6BF9-4CE4-4714-B016-686D812D0C7B}"/>
              </a:ext>
            </a:extLst>
          </p:cNvPr>
          <p:cNvSpPr txBox="1"/>
          <p:nvPr/>
        </p:nvSpPr>
        <p:spPr>
          <a:xfrm>
            <a:off x="3848440" y="624793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ㄴ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모든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LSTM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셀들 사이에서 공유되는 셀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087B974C-0E80-4545-805C-DEB54CE51AF4}"/>
              </a:ext>
            </a:extLst>
          </p:cNvPr>
          <p:cNvSpPr txBox="1">
            <a:spLocks/>
          </p:cNvSpPr>
          <p:nvPr/>
        </p:nvSpPr>
        <p:spPr>
          <a:xfrm>
            <a:off x="838200" y="115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주요 개념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A1F5CA-928C-4F94-A54D-85DFB69B4FA1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코드 개념</a:t>
            </a:r>
          </a:p>
        </p:txBody>
      </p:sp>
    </p:spTree>
    <p:extLst>
      <p:ext uri="{BB962C8B-B14F-4D97-AF65-F5344CB8AC3E}">
        <p14:creationId xmlns:p14="http://schemas.microsoft.com/office/powerpoint/2010/main" val="861999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A61436-D541-412E-A4F0-3E953BE07018}"/>
              </a:ext>
            </a:extLst>
          </p:cNvPr>
          <p:cNvSpPr txBox="1"/>
          <p:nvPr/>
        </p:nvSpPr>
        <p:spPr>
          <a:xfrm>
            <a:off x="990600" y="1405589"/>
            <a:ext cx="519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- RNN vs LSTM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그리고 장기의존성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35BF9554-C900-42B8-957B-BDF58B5B0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214" y="1867254"/>
            <a:ext cx="4616729" cy="4616729"/>
          </a:xfrm>
          <a:prstGeom prst="rect">
            <a:avLst/>
          </a:prstGeom>
        </p:spPr>
      </p:pic>
      <p:sp>
        <p:nvSpPr>
          <p:cNvPr id="85" name="말풍선: 타원형 84">
            <a:extLst>
              <a:ext uri="{FF2B5EF4-FFF2-40B4-BE49-F238E27FC236}">
                <a16:creationId xmlns:a16="http://schemas.microsoft.com/office/drawing/2014/main" id="{D185F317-A460-4D1D-A8A4-12353A6D1304}"/>
              </a:ext>
            </a:extLst>
          </p:cNvPr>
          <p:cNvSpPr/>
          <p:nvPr/>
        </p:nvSpPr>
        <p:spPr>
          <a:xfrm>
            <a:off x="406400" y="2307771"/>
            <a:ext cx="3686629" cy="1611086"/>
          </a:xfrm>
          <a:prstGeom prst="wedgeEllipseCallout">
            <a:avLst>
              <a:gd name="adj1" fmla="val 42159"/>
              <a:gd name="adj2" fmla="val 72410"/>
            </a:avLst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장기기억 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= cell state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89" name="말풍선: 타원형 88">
            <a:extLst>
              <a:ext uri="{FF2B5EF4-FFF2-40B4-BE49-F238E27FC236}">
                <a16:creationId xmlns:a16="http://schemas.microsoft.com/office/drawing/2014/main" id="{96727944-9927-4432-AB46-0F43C01935A0}"/>
              </a:ext>
            </a:extLst>
          </p:cNvPr>
          <p:cNvSpPr/>
          <p:nvPr/>
        </p:nvSpPr>
        <p:spPr>
          <a:xfrm flipH="1">
            <a:off x="7855785" y="2307771"/>
            <a:ext cx="3686629" cy="1611086"/>
          </a:xfrm>
          <a:prstGeom prst="wedgeEllipseCallout">
            <a:avLst>
              <a:gd name="adj1" fmla="val 42159"/>
              <a:gd name="adj2" fmla="val 72410"/>
            </a:avLst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단기기억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=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이전 학습 데이터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4317477-CD2D-44A3-85EC-93DB13E7F8A2}"/>
              </a:ext>
            </a:extLst>
          </p:cNvPr>
          <p:cNvSpPr txBox="1">
            <a:spLocks/>
          </p:cNvSpPr>
          <p:nvPr/>
        </p:nvSpPr>
        <p:spPr>
          <a:xfrm>
            <a:off x="838200" y="115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주요 개념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1BB74-68FE-47A2-9F00-7E847B884F1D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코드 개념</a:t>
            </a:r>
          </a:p>
        </p:txBody>
      </p:sp>
    </p:spTree>
    <p:extLst>
      <p:ext uri="{BB962C8B-B14F-4D97-AF65-F5344CB8AC3E}">
        <p14:creationId xmlns:p14="http://schemas.microsoft.com/office/powerpoint/2010/main" val="3920621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384EC77-6427-4BE1-A0DC-F3D1DBF0FE1C}"/>
              </a:ext>
            </a:extLst>
          </p:cNvPr>
          <p:cNvSpPr/>
          <p:nvPr/>
        </p:nvSpPr>
        <p:spPr>
          <a:xfrm>
            <a:off x="1380240" y="2346432"/>
            <a:ext cx="9847996" cy="3875496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1C7D70-A568-4089-93B6-492C50ADC269}"/>
              </a:ext>
            </a:extLst>
          </p:cNvPr>
          <p:cNvSpPr/>
          <p:nvPr/>
        </p:nvSpPr>
        <p:spPr>
          <a:xfrm>
            <a:off x="1380240" y="3393323"/>
            <a:ext cx="9847996" cy="2959233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10D9FE-57A6-4F2B-888B-76779302962F}"/>
              </a:ext>
            </a:extLst>
          </p:cNvPr>
          <p:cNvSpPr txBox="1"/>
          <p:nvPr/>
        </p:nvSpPr>
        <p:spPr>
          <a:xfrm>
            <a:off x="1635229" y="2423376"/>
            <a:ext cx="909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LSTM =&gt; Long Short-Term Memory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152C0B-19FE-4619-B6F2-18D9485B1BB2}"/>
              </a:ext>
            </a:extLst>
          </p:cNvPr>
          <p:cNvSpPr txBox="1"/>
          <p:nvPr/>
        </p:nvSpPr>
        <p:spPr>
          <a:xfrm>
            <a:off x="990600" y="1405589"/>
            <a:ext cx="519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- RNN vs LSTM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그리고 장기의존성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BF56CF-823A-4CB7-BE26-A9F2CF49A609}"/>
              </a:ext>
            </a:extLst>
          </p:cNvPr>
          <p:cNvSpPr txBox="1"/>
          <p:nvPr/>
        </p:nvSpPr>
        <p:spPr>
          <a:xfrm>
            <a:off x="1548609" y="3807524"/>
            <a:ext cx="9511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장기기억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(Long-term memory) +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단기기억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(Short-term memory)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0C5E51-3768-4F9E-982A-6C9DBFCE9641}"/>
              </a:ext>
            </a:extLst>
          </p:cNvPr>
          <p:cNvSpPr txBox="1"/>
          <p:nvPr/>
        </p:nvSpPr>
        <p:spPr>
          <a:xfrm>
            <a:off x="3021280" y="4900581"/>
            <a:ext cx="61494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장기적 상태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패턴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을 알아내는데 탁월한 능력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-&gt;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시계열 분석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자연어 처리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등에 사용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2E8820-73B0-4A4D-BD1B-8CA906460CF4}"/>
              </a:ext>
            </a:extLst>
          </p:cNvPr>
          <p:cNvSpPr txBox="1">
            <a:spLocks/>
          </p:cNvSpPr>
          <p:nvPr/>
        </p:nvSpPr>
        <p:spPr>
          <a:xfrm>
            <a:off x="838200" y="115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주요 개념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189190-05BE-4281-BE38-D4B086769667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코드 개념</a:t>
            </a:r>
          </a:p>
        </p:txBody>
      </p:sp>
    </p:spTree>
    <p:extLst>
      <p:ext uri="{BB962C8B-B14F-4D97-AF65-F5344CB8AC3E}">
        <p14:creationId xmlns:p14="http://schemas.microsoft.com/office/powerpoint/2010/main" val="1930997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A61436-D541-412E-A4F0-3E953BE07018}"/>
              </a:ext>
            </a:extLst>
          </p:cNvPr>
          <p:cNvSpPr txBox="1"/>
          <p:nvPr/>
        </p:nvSpPr>
        <p:spPr>
          <a:xfrm>
            <a:off x="990600" y="1405589"/>
            <a:ext cx="519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- RNN vs LSTM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그리고 장기의존성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CA718-8DCA-467D-8039-743B249F2761}"/>
              </a:ext>
            </a:extLst>
          </p:cNvPr>
          <p:cNvSpPr txBox="1"/>
          <p:nvPr/>
        </p:nvSpPr>
        <p:spPr>
          <a:xfrm>
            <a:off x="1244600" y="2155888"/>
            <a:ext cx="785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RNN: “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순서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”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가 있는 데이터를 다루는 데에 특화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B1349-3C67-40DA-BA25-23EF0B952685}"/>
              </a:ext>
            </a:extLst>
          </p:cNvPr>
          <p:cNvSpPr txBox="1"/>
          <p:nvPr/>
        </p:nvSpPr>
        <p:spPr>
          <a:xfrm>
            <a:off x="1977237" y="3157775"/>
            <a:ext cx="85311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주식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)	1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일차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2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일차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3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일차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4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일차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5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일차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6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일차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  ?	=&gt;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우리는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“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”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할 것이라 예상 가능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A9198-AC3C-42B6-95B2-F054DC2952B3}"/>
              </a:ext>
            </a:extLst>
          </p:cNvPr>
          <p:cNvSpPr txBox="1"/>
          <p:nvPr/>
        </p:nvSpPr>
        <p:spPr>
          <a:xfrm>
            <a:off x="6242790" y="6081486"/>
            <a:ext cx="4190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-&gt;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과거 데이터의 상황 기억이 중요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27FB04D-C8D6-42D1-935E-363B667DF250}"/>
              </a:ext>
            </a:extLst>
          </p:cNvPr>
          <p:cNvSpPr txBox="1">
            <a:spLocks/>
          </p:cNvSpPr>
          <p:nvPr/>
        </p:nvSpPr>
        <p:spPr>
          <a:xfrm>
            <a:off x="838200" y="115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주요 개념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5E568-EABC-4B8A-A464-4885748B03FD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코드 개념</a:t>
            </a:r>
          </a:p>
        </p:txBody>
      </p:sp>
    </p:spTree>
    <p:extLst>
      <p:ext uri="{BB962C8B-B14F-4D97-AF65-F5344CB8AC3E}">
        <p14:creationId xmlns:p14="http://schemas.microsoft.com/office/powerpoint/2010/main" val="1509943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A61436-D541-412E-A4F0-3E953BE07018}"/>
              </a:ext>
            </a:extLst>
          </p:cNvPr>
          <p:cNvSpPr txBox="1"/>
          <p:nvPr/>
        </p:nvSpPr>
        <p:spPr>
          <a:xfrm>
            <a:off x="990600" y="1405589"/>
            <a:ext cx="519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- RNN vs LSTM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그리고 장기의존성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CA718-8DCA-467D-8039-743B249F2761}"/>
              </a:ext>
            </a:extLst>
          </p:cNvPr>
          <p:cNvSpPr txBox="1"/>
          <p:nvPr/>
        </p:nvSpPr>
        <p:spPr>
          <a:xfrm>
            <a:off x="1244600" y="2155888"/>
            <a:ext cx="8714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단기기억만 존재하고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장기기억은 존재하지 않는다면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?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B1349-3C67-40DA-BA25-23EF0B952685}"/>
              </a:ext>
            </a:extLst>
          </p:cNvPr>
          <p:cNvSpPr txBox="1"/>
          <p:nvPr/>
        </p:nvSpPr>
        <p:spPr>
          <a:xfrm>
            <a:off x="1260957" y="3157775"/>
            <a:ext cx="31586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주식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)	12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상승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11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10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9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상승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8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7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15910F-4428-4B0E-A93B-8D2B849CE261}"/>
              </a:ext>
            </a:extLst>
          </p:cNvPr>
          <p:cNvSpPr txBox="1"/>
          <p:nvPr/>
        </p:nvSpPr>
        <p:spPr>
          <a:xfrm>
            <a:off x="8427720" y="3973383"/>
            <a:ext cx="2045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오늘은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?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B782D10-AB61-4C1E-BDBF-1F473AA06414}"/>
              </a:ext>
            </a:extLst>
          </p:cNvPr>
          <p:cNvSpPr txBox="1">
            <a:spLocks/>
          </p:cNvSpPr>
          <p:nvPr/>
        </p:nvSpPr>
        <p:spPr>
          <a:xfrm>
            <a:off x="838200" y="115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주요 개념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3AAF42-3CCD-468F-A1CE-0409C1879D56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코드 개념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0FAF4A-CA20-C745-ADA9-9E3A8C378D25}"/>
              </a:ext>
            </a:extLst>
          </p:cNvPr>
          <p:cNvSpPr txBox="1"/>
          <p:nvPr/>
        </p:nvSpPr>
        <p:spPr>
          <a:xfrm>
            <a:off x="3800398" y="3157775"/>
            <a:ext cx="31586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6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상승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5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4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3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상승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2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1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952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A61436-D541-412E-A4F0-3E953BE07018}"/>
              </a:ext>
            </a:extLst>
          </p:cNvPr>
          <p:cNvSpPr txBox="1"/>
          <p:nvPr/>
        </p:nvSpPr>
        <p:spPr>
          <a:xfrm>
            <a:off x="990600" y="1405589"/>
            <a:ext cx="519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- RNN vs LSTM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그리고 장기의존성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CA718-8DCA-467D-8039-743B249F2761}"/>
              </a:ext>
            </a:extLst>
          </p:cNvPr>
          <p:cNvSpPr txBox="1"/>
          <p:nvPr/>
        </p:nvSpPr>
        <p:spPr>
          <a:xfrm>
            <a:off x="1244600" y="2155888"/>
            <a:ext cx="8714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단기기억만 존재하고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장기기억은 존재하지 않는다면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?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B1349-3C67-40DA-BA25-23EF0B952685}"/>
              </a:ext>
            </a:extLst>
          </p:cNvPr>
          <p:cNvSpPr txBox="1"/>
          <p:nvPr/>
        </p:nvSpPr>
        <p:spPr>
          <a:xfrm>
            <a:off x="1977237" y="3157775"/>
            <a:ext cx="85311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주식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)	6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상승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5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4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(6.25%)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3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상승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(12.5%)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2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(25%)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1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(50%)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17EB9-1215-4BE0-9C7F-965DF95ED62B}"/>
              </a:ext>
            </a:extLst>
          </p:cNvPr>
          <p:cNvSpPr txBox="1"/>
          <p:nvPr/>
        </p:nvSpPr>
        <p:spPr>
          <a:xfrm>
            <a:off x="6759279" y="3928465"/>
            <a:ext cx="361829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RNN -&gt;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하락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장기의존성 문제 발생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7B50685-B33C-4795-BEC9-6FE98C2DB6E5}"/>
              </a:ext>
            </a:extLst>
          </p:cNvPr>
          <p:cNvSpPr txBox="1">
            <a:spLocks/>
          </p:cNvSpPr>
          <p:nvPr/>
        </p:nvSpPr>
        <p:spPr>
          <a:xfrm>
            <a:off x="838200" y="115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주요 개념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FFFBF9-1F3E-4892-BCBF-8ACE8F2E27A6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코드 개념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EE3D1-5933-4FB8-B199-31A442D0A722}"/>
              </a:ext>
            </a:extLst>
          </p:cNvPr>
          <p:cNvSpPr txBox="1"/>
          <p:nvPr/>
        </p:nvSpPr>
        <p:spPr>
          <a:xfrm>
            <a:off x="4495489" y="6380763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1D364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극단적으로 예로 든 수치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89C9C71-1331-4CBC-AF94-E6830389F400}"/>
              </a:ext>
            </a:extLst>
          </p:cNvPr>
          <p:cNvCxnSpPr>
            <a:cxnSpLocks/>
          </p:cNvCxnSpPr>
          <p:nvPr/>
        </p:nvCxnSpPr>
        <p:spPr>
          <a:xfrm flipV="1">
            <a:off x="5297714" y="6088856"/>
            <a:ext cx="0" cy="291907"/>
          </a:xfrm>
          <a:prstGeom prst="straightConnector1">
            <a:avLst/>
          </a:prstGeom>
          <a:ln w="38100">
            <a:solidFill>
              <a:srgbClr val="1D36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120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A61436-D541-412E-A4F0-3E953BE07018}"/>
              </a:ext>
            </a:extLst>
          </p:cNvPr>
          <p:cNvSpPr txBox="1"/>
          <p:nvPr/>
        </p:nvSpPr>
        <p:spPr>
          <a:xfrm>
            <a:off x="990600" y="1405589"/>
            <a:ext cx="5191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- RNN vs LSTM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그리고 장기의존성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CA718-8DCA-467D-8039-743B249F2761}"/>
              </a:ext>
            </a:extLst>
          </p:cNvPr>
          <p:cNvSpPr txBox="1"/>
          <p:nvPr/>
        </p:nvSpPr>
        <p:spPr>
          <a:xfrm>
            <a:off x="1244600" y="2155888"/>
            <a:ext cx="6817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단기기억과 장기기억이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모두 존재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한다면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?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17EB9-1215-4BE0-9C7F-965DF95ED62B}"/>
              </a:ext>
            </a:extLst>
          </p:cNvPr>
          <p:cNvSpPr txBox="1"/>
          <p:nvPr/>
        </p:nvSpPr>
        <p:spPr>
          <a:xfrm>
            <a:off x="6646456" y="3357856"/>
            <a:ext cx="47740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LSTM -&gt;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오늘은 상승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하나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전체적으로는 하락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하는 추세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8935ED-9A96-4217-A075-56E053A20787}"/>
              </a:ext>
            </a:extLst>
          </p:cNvPr>
          <p:cNvSpPr txBox="1"/>
          <p:nvPr/>
        </p:nvSpPr>
        <p:spPr>
          <a:xfrm>
            <a:off x="7358744" y="5160329"/>
            <a:ext cx="44775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단기기억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50%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+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25%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+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12.5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+…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장기기억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일을 주기로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상승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반복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71C5B-1AC8-46AA-B423-5C8D2E790EA6}"/>
              </a:ext>
            </a:extLst>
          </p:cNvPr>
          <p:cNvSpPr txBox="1"/>
          <p:nvPr/>
        </p:nvSpPr>
        <p:spPr>
          <a:xfrm>
            <a:off x="6646456" y="5390003"/>
            <a:ext cx="142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종합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7790650-3A28-4326-94C6-B74A0FFC5C78}"/>
              </a:ext>
            </a:extLst>
          </p:cNvPr>
          <p:cNvSpPr txBox="1">
            <a:spLocks/>
          </p:cNvSpPr>
          <p:nvPr/>
        </p:nvSpPr>
        <p:spPr>
          <a:xfrm>
            <a:off x="838200" y="115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주요 개념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923CB7-39AA-4AD8-B2AF-8BE0B2731E43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코드 개념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B6D0CC-2A27-414C-B85C-87A325565245}"/>
              </a:ext>
            </a:extLst>
          </p:cNvPr>
          <p:cNvSpPr txBox="1"/>
          <p:nvPr/>
        </p:nvSpPr>
        <p:spPr>
          <a:xfrm>
            <a:off x="4495489" y="6380763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1D364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극단적으로 예로 든 수치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969B62B-E829-4440-885F-CA59A4BDF0E7}"/>
              </a:ext>
            </a:extLst>
          </p:cNvPr>
          <p:cNvCxnSpPr>
            <a:cxnSpLocks/>
          </p:cNvCxnSpPr>
          <p:nvPr/>
        </p:nvCxnSpPr>
        <p:spPr>
          <a:xfrm flipV="1">
            <a:off x="5297714" y="6088856"/>
            <a:ext cx="0" cy="291907"/>
          </a:xfrm>
          <a:prstGeom prst="straightConnector1">
            <a:avLst/>
          </a:prstGeom>
          <a:ln w="38100">
            <a:solidFill>
              <a:srgbClr val="1D36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3F797A-B0F7-46EA-A126-22E7F5A74CB3}"/>
              </a:ext>
            </a:extLst>
          </p:cNvPr>
          <p:cNvSpPr txBox="1"/>
          <p:nvPr/>
        </p:nvSpPr>
        <p:spPr>
          <a:xfrm>
            <a:off x="1977237" y="3157775"/>
            <a:ext cx="85311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주식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)	6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상승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5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4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(6.25%)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3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상승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(12.5%)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2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(25%)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1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일전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하락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(50%)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31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6349" y="-800000"/>
            <a:ext cx="12596746" cy="7864941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7304" y="1962516"/>
            <a:ext cx="2310071" cy="4061594"/>
            <a:chOff x="1000956" y="2943773"/>
            <a:chExt cx="3465106" cy="60923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0956" y="2943773"/>
              <a:ext cx="3465106" cy="60923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31006" y="1954988"/>
            <a:ext cx="2310071" cy="4061594"/>
            <a:chOff x="4950045" y="2943773"/>
            <a:chExt cx="3465106" cy="60923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0045" y="2943773"/>
              <a:ext cx="3465106" cy="60923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63732" y="1954988"/>
            <a:ext cx="2310071" cy="4061594"/>
            <a:chOff x="8899134" y="2943773"/>
            <a:chExt cx="3465106" cy="60923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9134" y="2943773"/>
              <a:ext cx="3465106" cy="6092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5397" y="6040009"/>
            <a:ext cx="10692063" cy="144119"/>
            <a:chOff x="638095" y="9060012"/>
            <a:chExt cx="16038095" cy="21617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38095" y="9100188"/>
              <a:ext cx="16038095" cy="126542"/>
              <a:chOff x="638095" y="9100188"/>
              <a:chExt cx="16038095" cy="1265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638095" y="9100188"/>
                <a:ext cx="16038095" cy="12654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617636" y="9060012"/>
              <a:ext cx="12079015" cy="216179"/>
              <a:chOff x="2617636" y="9060012"/>
              <a:chExt cx="12079015" cy="216179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617636" y="9060012"/>
                <a:ext cx="216179" cy="216179"/>
                <a:chOff x="2617636" y="9060012"/>
                <a:chExt cx="216179" cy="21617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617636" y="9060012"/>
                  <a:ext cx="216179" cy="216179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6571914" y="9060012"/>
                <a:ext cx="216179" cy="216179"/>
                <a:chOff x="6571914" y="9060012"/>
                <a:chExt cx="216179" cy="216179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571914" y="9060012"/>
                  <a:ext cx="216179" cy="216179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0526193" y="9060012"/>
                <a:ext cx="216179" cy="216179"/>
                <a:chOff x="10526193" y="9060012"/>
                <a:chExt cx="216179" cy="216179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526193" y="9060012"/>
                  <a:ext cx="216179" cy="216179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4480471" y="9060012"/>
                <a:ext cx="216179" cy="216179"/>
                <a:chOff x="14480471" y="9060012"/>
                <a:chExt cx="216179" cy="216179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4480471" y="9060012"/>
                  <a:ext cx="216179" cy="21617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9518" y="3772561"/>
            <a:ext cx="1775754" cy="33861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4596" y="3280940"/>
            <a:ext cx="1156653" cy="42470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667187" y="2735874"/>
            <a:ext cx="310305" cy="397318"/>
            <a:chOff x="2500780" y="4103811"/>
            <a:chExt cx="465458" cy="59597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0780" y="4103811"/>
              <a:ext cx="465458" cy="59597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04520" y="3273412"/>
            <a:ext cx="1512590" cy="42470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474964" y="2728346"/>
            <a:ext cx="487607" cy="369250"/>
            <a:chOff x="10265982" y="4103811"/>
            <a:chExt cx="731410" cy="55387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65982" y="4103811"/>
              <a:ext cx="731410" cy="5538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886888" y="2728346"/>
            <a:ext cx="398309" cy="398309"/>
            <a:chOff x="6383867" y="4103811"/>
            <a:chExt cx="597463" cy="59746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83867" y="4103811"/>
              <a:ext cx="597463" cy="59746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5400000">
            <a:off x="11289107" y="837958"/>
            <a:ext cx="1154003" cy="30475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9576" y="299310"/>
            <a:ext cx="7108293" cy="1787775"/>
          </a:xfrm>
          <a:prstGeom prst="rect">
            <a:avLst/>
          </a:prstGeom>
        </p:spPr>
      </p:pic>
      <p:grpSp>
        <p:nvGrpSpPr>
          <p:cNvPr id="42" name="그룹 1005">
            <a:extLst>
              <a:ext uri="{FF2B5EF4-FFF2-40B4-BE49-F238E27FC236}">
                <a16:creationId xmlns:a16="http://schemas.microsoft.com/office/drawing/2014/main" id="{247B0D75-3762-44D6-995D-2A6685E5248E}"/>
              </a:ext>
            </a:extLst>
          </p:cNvPr>
          <p:cNvGrpSpPr/>
          <p:nvPr/>
        </p:nvGrpSpPr>
        <p:grpSpPr>
          <a:xfrm>
            <a:off x="3291046" y="1963811"/>
            <a:ext cx="2310071" cy="4061594"/>
            <a:chOff x="12848223" y="2943773"/>
            <a:chExt cx="3465106" cy="6092391"/>
          </a:xfrm>
        </p:grpSpPr>
        <p:pic>
          <p:nvPicPr>
            <p:cNvPr id="44" name="Object 14">
              <a:extLst>
                <a:ext uri="{FF2B5EF4-FFF2-40B4-BE49-F238E27FC236}">
                  <a16:creationId xmlns:a16="http://schemas.microsoft.com/office/drawing/2014/main" id="{71E89FB9-CA4A-4BD8-9BA0-22C07B10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8223" y="2943773"/>
              <a:ext cx="3465106" cy="6092391"/>
            </a:xfrm>
            <a:prstGeom prst="rect">
              <a:avLst/>
            </a:prstGeom>
          </p:spPr>
        </p:pic>
      </p:grpSp>
      <p:pic>
        <p:nvPicPr>
          <p:cNvPr id="46" name="Object 48">
            <a:extLst>
              <a:ext uri="{FF2B5EF4-FFF2-40B4-BE49-F238E27FC236}">
                <a16:creationId xmlns:a16="http://schemas.microsoft.com/office/drawing/2014/main" id="{E25D14EE-8F81-4C66-8A75-2DAE450A5393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07508" y="3278099"/>
            <a:ext cx="1156653" cy="424709"/>
          </a:xfrm>
          <a:prstGeom prst="rect">
            <a:avLst/>
          </a:prstGeom>
        </p:spPr>
      </p:pic>
      <p:grpSp>
        <p:nvGrpSpPr>
          <p:cNvPr id="48" name="그룹 1016">
            <a:extLst>
              <a:ext uri="{FF2B5EF4-FFF2-40B4-BE49-F238E27FC236}">
                <a16:creationId xmlns:a16="http://schemas.microsoft.com/office/drawing/2014/main" id="{8C26D78F-33CF-4687-B8EE-372EC71D135F}"/>
              </a:ext>
            </a:extLst>
          </p:cNvPr>
          <p:cNvGrpSpPr/>
          <p:nvPr/>
        </p:nvGrpSpPr>
        <p:grpSpPr>
          <a:xfrm>
            <a:off x="4227563" y="2737169"/>
            <a:ext cx="437038" cy="437038"/>
            <a:chOff x="14252998" y="4103811"/>
            <a:chExt cx="655557" cy="655557"/>
          </a:xfrm>
        </p:grpSpPr>
        <p:pic>
          <p:nvPicPr>
            <p:cNvPr id="50" name="Object 50">
              <a:extLst>
                <a:ext uri="{FF2B5EF4-FFF2-40B4-BE49-F238E27FC236}">
                  <a16:creationId xmlns:a16="http://schemas.microsoft.com/office/drawing/2014/main" id="{23DCD044-ABB4-4787-A687-C412CAF6B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52998" y="4103811"/>
              <a:ext cx="655557" cy="6555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C2DE0C-C68F-40F3-BCA1-F3AE3D224C90}"/>
              </a:ext>
            </a:extLst>
          </p:cNvPr>
          <p:cNvSpPr txBox="1"/>
          <p:nvPr/>
        </p:nvSpPr>
        <p:spPr>
          <a:xfrm>
            <a:off x="4074118" y="3761181"/>
            <a:ext cx="7601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1D364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 개념</a:t>
            </a:r>
            <a:endParaRPr lang="en-US" altLang="ko-KR" sz="1300" dirty="0">
              <a:solidFill>
                <a:srgbClr val="1D364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300" dirty="0">
                <a:solidFill>
                  <a:srgbClr val="1D364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설명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1F0E8F-1FEC-4BB0-A9AB-1EDD8BFE243B}"/>
              </a:ext>
            </a:extLst>
          </p:cNvPr>
          <p:cNvSpPr txBox="1"/>
          <p:nvPr/>
        </p:nvSpPr>
        <p:spPr>
          <a:xfrm>
            <a:off x="9112671" y="3761181"/>
            <a:ext cx="12121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solidFill>
                  <a:srgbClr val="1D364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기준 제시</a:t>
            </a:r>
            <a:endParaRPr lang="en-US" altLang="ko-KR" sz="1300" dirty="0">
              <a:solidFill>
                <a:srgbClr val="1D364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300" dirty="0">
                <a:solidFill>
                  <a:srgbClr val="1D364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사이트 태그</a:t>
            </a:r>
            <a:endParaRPr lang="en-US" altLang="ko-KR" sz="1300" dirty="0">
              <a:solidFill>
                <a:srgbClr val="1D364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ADAC0C-0CE5-4B90-BA1C-878FB9290225}"/>
              </a:ext>
            </a:extLst>
          </p:cNvPr>
          <p:cNvSpPr txBox="1"/>
          <p:nvPr/>
        </p:nvSpPr>
        <p:spPr>
          <a:xfrm>
            <a:off x="6779179" y="3252028"/>
            <a:ext cx="62068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>
                <a:solidFill>
                  <a:srgbClr val="1D364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2F8E311-CE7F-4BAD-BC66-DCCB6E8BAA9A}"/>
              </a:ext>
            </a:extLst>
          </p:cNvPr>
          <p:cNvSpPr txBox="1"/>
          <p:nvPr/>
        </p:nvSpPr>
        <p:spPr>
          <a:xfrm>
            <a:off x="6590944" y="3770476"/>
            <a:ext cx="98296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>
                <a:solidFill>
                  <a:srgbClr val="1D364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워드클라우드</a:t>
            </a:r>
            <a:endParaRPr lang="ko-KR" altLang="en-US" sz="1300" dirty="0">
              <a:solidFill>
                <a:srgbClr val="1D364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0CA718-8DCA-467D-8039-743B249F2761}"/>
              </a:ext>
            </a:extLst>
          </p:cNvPr>
          <p:cNvSpPr txBox="1"/>
          <p:nvPr/>
        </p:nvSpPr>
        <p:spPr>
          <a:xfrm>
            <a:off x="1045419" y="2316440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자연어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B1349-3C67-40DA-BA25-23EF0B952685}"/>
              </a:ext>
            </a:extLst>
          </p:cNvPr>
          <p:cNvSpPr txBox="1"/>
          <p:nvPr/>
        </p:nvSpPr>
        <p:spPr>
          <a:xfrm>
            <a:off x="1045419" y="3004673"/>
            <a:ext cx="99201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문장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=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단어의 집합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단어들의 배치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“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순서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”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또한 문장의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의미를 파악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하는 데에 큰 영향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BC11A-FC69-4C42-8E25-75B9FD78DBCC}"/>
              </a:ext>
            </a:extLst>
          </p:cNvPr>
          <p:cNvSpPr txBox="1"/>
          <p:nvPr/>
        </p:nvSpPr>
        <p:spPr>
          <a:xfrm>
            <a:off x="2497098" y="4775725"/>
            <a:ext cx="7197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나는 그를 좋아한다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Leelawadee UI" panose="020B0502040204020203" pitchFamily="34" charset="-34"/>
              </a:rPr>
              <a:t>≠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그는 나를 좋아한다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91E7D-E180-416E-99E3-A7DFA8D2C342}"/>
              </a:ext>
            </a:extLst>
          </p:cNvPr>
          <p:cNvSpPr txBox="1"/>
          <p:nvPr/>
        </p:nvSpPr>
        <p:spPr>
          <a:xfrm>
            <a:off x="990600" y="1405589"/>
            <a:ext cx="294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감성분석과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LSTM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43302AE-C036-48BF-999B-D9D49A8190B7}"/>
              </a:ext>
            </a:extLst>
          </p:cNvPr>
          <p:cNvSpPr txBox="1">
            <a:spLocks/>
          </p:cNvSpPr>
          <p:nvPr/>
        </p:nvSpPr>
        <p:spPr>
          <a:xfrm>
            <a:off x="838200" y="115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주요 개념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78587-E219-4D75-B154-1C21D0D6005F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코드 개념</a:t>
            </a:r>
          </a:p>
        </p:txBody>
      </p:sp>
    </p:spTree>
    <p:extLst>
      <p:ext uri="{BB962C8B-B14F-4D97-AF65-F5344CB8AC3E}">
        <p14:creationId xmlns:p14="http://schemas.microsoft.com/office/powerpoint/2010/main" val="2261547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A61436-D541-412E-A4F0-3E953BE07018}"/>
              </a:ext>
            </a:extLst>
          </p:cNvPr>
          <p:cNvSpPr txBox="1"/>
          <p:nvPr/>
        </p:nvSpPr>
        <p:spPr>
          <a:xfrm>
            <a:off x="990600" y="1405589"/>
            <a:ext cx="294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감성분석과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LSTM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9C252C-D40D-435E-8472-E4CE5B261848}"/>
              </a:ext>
            </a:extLst>
          </p:cNvPr>
          <p:cNvSpPr txBox="1"/>
          <p:nvPr/>
        </p:nvSpPr>
        <p:spPr>
          <a:xfrm>
            <a:off x="1344083" y="2163686"/>
            <a:ext cx="4629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"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이 영화는 지루하지만 웃겨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"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E93ED-92C7-434F-A595-4481B971CB96}"/>
              </a:ext>
            </a:extLst>
          </p:cNvPr>
          <p:cNvSpPr txBox="1"/>
          <p:nvPr/>
        </p:nvSpPr>
        <p:spPr>
          <a:xfrm>
            <a:off x="6366886" y="2163686"/>
            <a:ext cx="4626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"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이 영화는 웃기지만 지루해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"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2AF0B1-CB9D-4DEC-A557-195159E78899}"/>
              </a:ext>
            </a:extLst>
          </p:cNvPr>
          <p:cNvSpPr txBox="1"/>
          <p:nvPr/>
        </p:nvSpPr>
        <p:spPr>
          <a:xfrm>
            <a:off x="4025264" y="3391174"/>
            <a:ext cx="1643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-&gt;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긍정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327F0-4EEF-4F19-9F30-522937A570C1}"/>
              </a:ext>
            </a:extLst>
          </p:cNvPr>
          <p:cNvSpPr txBox="1"/>
          <p:nvPr/>
        </p:nvSpPr>
        <p:spPr>
          <a:xfrm>
            <a:off x="9049670" y="3391175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-&gt;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부정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567DBB-B62A-47D0-9006-D27DD928DF75}"/>
              </a:ext>
            </a:extLst>
          </p:cNvPr>
          <p:cNvSpPr txBox="1"/>
          <p:nvPr/>
        </p:nvSpPr>
        <p:spPr>
          <a:xfrm>
            <a:off x="2721518" y="5067690"/>
            <a:ext cx="6748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“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컴퓨터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”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에서는 어떻게 판단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?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8C9A00-5C6D-4E3B-90AF-447A7ED86C69}"/>
              </a:ext>
            </a:extLst>
          </p:cNvPr>
          <p:cNvSpPr txBox="1">
            <a:spLocks/>
          </p:cNvSpPr>
          <p:nvPr/>
        </p:nvSpPr>
        <p:spPr>
          <a:xfrm>
            <a:off x="838200" y="115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주요 개념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DDF7C9-0618-45F1-AF68-8764936431DC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코드 개념</a:t>
            </a:r>
          </a:p>
        </p:txBody>
      </p:sp>
    </p:spTree>
    <p:extLst>
      <p:ext uri="{BB962C8B-B14F-4D97-AF65-F5344CB8AC3E}">
        <p14:creationId xmlns:p14="http://schemas.microsoft.com/office/powerpoint/2010/main" val="3446890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A61436-D541-412E-A4F0-3E953BE07018}"/>
              </a:ext>
            </a:extLst>
          </p:cNvPr>
          <p:cNvSpPr txBox="1"/>
          <p:nvPr/>
        </p:nvSpPr>
        <p:spPr>
          <a:xfrm>
            <a:off x="990600" y="1405589"/>
            <a:ext cx="294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감성분석과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LSTM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A3C890-9236-4EBF-A334-2969EBD51A16}"/>
              </a:ext>
            </a:extLst>
          </p:cNvPr>
          <p:cNvSpPr txBox="1"/>
          <p:nvPr/>
        </p:nvSpPr>
        <p:spPr>
          <a:xfrm>
            <a:off x="1344083" y="3444891"/>
            <a:ext cx="4838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[“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영화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”, “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지루하다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”, “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웃기다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”]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84E818-1514-4BE3-9C8B-E5D105F1A56A}"/>
              </a:ext>
            </a:extLst>
          </p:cNvPr>
          <p:cNvSpPr txBox="1"/>
          <p:nvPr/>
        </p:nvSpPr>
        <p:spPr>
          <a:xfrm>
            <a:off x="6366886" y="3444890"/>
            <a:ext cx="4838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[“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영화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”, “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웃기다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”, “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지루하다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”]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CFB23-305E-4052-B482-79DB8DC066E0}"/>
              </a:ext>
            </a:extLst>
          </p:cNvPr>
          <p:cNvSpPr txBox="1"/>
          <p:nvPr/>
        </p:nvSpPr>
        <p:spPr>
          <a:xfrm>
            <a:off x="1968197" y="4752719"/>
            <a:ext cx="3711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[“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중립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”, “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부정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”, “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긍정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”]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3DAAC0-2758-4FDF-9A78-C5CB756CD5CF}"/>
              </a:ext>
            </a:extLst>
          </p:cNvPr>
          <p:cNvSpPr txBox="1"/>
          <p:nvPr/>
        </p:nvSpPr>
        <p:spPr>
          <a:xfrm>
            <a:off x="6991000" y="4752718"/>
            <a:ext cx="3696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[“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중립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”, “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긍정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”, “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부정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”]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BDED12C-3539-492C-8C8A-D027AE9B2EE2}"/>
              </a:ext>
            </a:extLst>
          </p:cNvPr>
          <p:cNvSpPr/>
          <p:nvPr/>
        </p:nvSpPr>
        <p:spPr>
          <a:xfrm>
            <a:off x="3463037" y="2748461"/>
            <a:ext cx="391886" cy="723053"/>
          </a:xfrm>
          <a:prstGeom prst="downArrow">
            <a:avLst>
              <a:gd name="adj1" fmla="val 35185"/>
              <a:gd name="adj2" fmla="val 7963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508C643B-1CD6-4BA1-B5DB-1D84F17F1B4C}"/>
              </a:ext>
            </a:extLst>
          </p:cNvPr>
          <p:cNvSpPr/>
          <p:nvPr/>
        </p:nvSpPr>
        <p:spPr>
          <a:xfrm>
            <a:off x="3463037" y="4003043"/>
            <a:ext cx="391886" cy="723053"/>
          </a:xfrm>
          <a:prstGeom prst="downArrow">
            <a:avLst>
              <a:gd name="adj1" fmla="val 35185"/>
              <a:gd name="adj2" fmla="val 7963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57E98FA2-237F-4C34-8D82-E73E563FCDBF}"/>
              </a:ext>
            </a:extLst>
          </p:cNvPr>
          <p:cNvSpPr/>
          <p:nvPr/>
        </p:nvSpPr>
        <p:spPr>
          <a:xfrm>
            <a:off x="8498287" y="2748461"/>
            <a:ext cx="391886" cy="723053"/>
          </a:xfrm>
          <a:prstGeom prst="downArrow">
            <a:avLst>
              <a:gd name="adj1" fmla="val 35185"/>
              <a:gd name="adj2" fmla="val 7963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4570D92A-A69F-4073-B17E-84E64C09FDA3}"/>
              </a:ext>
            </a:extLst>
          </p:cNvPr>
          <p:cNvSpPr/>
          <p:nvPr/>
        </p:nvSpPr>
        <p:spPr>
          <a:xfrm>
            <a:off x="8498287" y="4003043"/>
            <a:ext cx="391886" cy="723053"/>
          </a:xfrm>
          <a:prstGeom prst="downArrow">
            <a:avLst>
              <a:gd name="adj1" fmla="val 35185"/>
              <a:gd name="adj2" fmla="val 7963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C1BA2-886B-4624-95A3-B7CA61EC5B97}"/>
              </a:ext>
            </a:extLst>
          </p:cNvPr>
          <p:cNvSpPr txBox="1"/>
          <p:nvPr/>
        </p:nvSpPr>
        <p:spPr>
          <a:xfrm>
            <a:off x="2176202" y="5788825"/>
            <a:ext cx="91439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가장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마지막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에 나타나는 토큰의 감성이 문장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전체의 감성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=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감성분석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에 있어서도 단어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순서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는 매우 중요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-&gt; </a:t>
            </a:r>
            <a:r>
              <a:rPr lang="en-US" altLang="ko-KR" sz="28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LSTM</a:t>
            </a:r>
            <a:r>
              <a:rPr lang="ko-KR" altLang="en-US" sz="28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B68730-1AFE-4149-8A9F-254B26746AC3}"/>
              </a:ext>
            </a:extLst>
          </p:cNvPr>
          <p:cNvSpPr txBox="1"/>
          <p:nvPr/>
        </p:nvSpPr>
        <p:spPr>
          <a:xfrm>
            <a:off x="1344083" y="2163686"/>
            <a:ext cx="4629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"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이 영화는 지루하지만 웃겨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"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5FA628-EE41-4D11-9857-AC3BD503F33D}"/>
              </a:ext>
            </a:extLst>
          </p:cNvPr>
          <p:cNvSpPr txBox="1"/>
          <p:nvPr/>
        </p:nvSpPr>
        <p:spPr>
          <a:xfrm>
            <a:off x="6366886" y="2163686"/>
            <a:ext cx="4626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"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이 영화는 웃기지만 지루해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"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B5C364F2-5FA5-43F7-AB9D-5251FFECA83B}"/>
              </a:ext>
            </a:extLst>
          </p:cNvPr>
          <p:cNvSpPr txBox="1">
            <a:spLocks/>
          </p:cNvSpPr>
          <p:nvPr/>
        </p:nvSpPr>
        <p:spPr>
          <a:xfrm>
            <a:off x="838200" y="115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주요 개념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F50C9B-B57E-446C-8B19-101A151ABD54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코드 개념</a:t>
            </a:r>
          </a:p>
        </p:txBody>
      </p:sp>
    </p:spTree>
    <p:extLst>
      <p:ext uri="{BB962C8B-B14F-4D97-AF65-F5344CB8AC3E}">
        <p14:creationId xmlns:p14="http://schemas.microsoft.com/office/powerpoint/2010/main" val="3628966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B5BC2E-CBFB-4F25-B1C1-1A3AD71F9CBD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6208927-12FB-4F5E-8386-133E3F837918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F5BB70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 코드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260A244-EBF0-4A5D-9F6E-A77F00C4DFE7}"/>
              </a:ext>
            </a:extLst>
          </p:cNvPr>
          <p:cNvSpPr/>
          <p:nvPr/>
        </p:nvSpPr>
        <p:spPr>
          <a:xfrm>
            <a:off x="838200" y="2125776"/>
            <a:ext cx="3048000" cy="3746217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DD382D-3E5A-419B-BE02-2BB29BC1AAC0}"/>
              </a:ext>
            </a:extLst>
          </p:cNvPr>
          <p:cNvSpPr/>
          <p:nvPr/>
        </p:nvSpPr>
        <p:spPr>
          <a:xfrm>
            <a:off x="851381" y="2997200"/>
            <a:ext cx="3018355" cy="2966872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F965002-B8B4-4FBB-8DAB-58CC46CBEBEA}"/>
              </a:ext>
            </a:extLst>
          </p:cNvPr>
          <p:cNvSpPr/>
          <p:nvPr/>
        </p:nvSpPr>
        <p:spPr>
          <a:xfrm>
            <a:off x="4343400" y="2125776"/>
            <a:ext cx="3048000" cy="3746217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4ED7D7-C4F9-428B-92E4-33B489FDBE23}"/>
              </a:ext>
            </a:extLst>
          </p:cNvPr>
          <p:cNvSpPr/>
          <p:nvPr/>
        </p:nvSpPr>
        <p:spPr>
          <a:xfrm>
            <a:off x="4356581" y="2997200"/>
            <a:ext cx="3018355" cy="2966872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20535C0-8951-4E90-9099-C7312F4A4E90}"/>
              </a:ext>
            </a:extLst>
          </p:cNvPr>
          <p:cNvSpPr/>
          <p:nvPr/>
        </p:nvSpPr>
        <p:spPr>
          <a:xfrm>
            <a:off x="7856832" y="2125776"/>
            <a:ext cx="3048000" cy="3746217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C55C00-429E-45CE-9644-913371E59843}"/>
              </a:ext>
            </a:extLst>
          </p:cNvPr>
          <p:cNvSpPr/>
          <p:nvPr/>
        </p:nvSpPr>
        <p:spPr>
          <a:xfrm>
            <a:off x="7870013" y="2997200"/>
            <a:ext cx="3018355" cy="2966872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938204-9F12-4CCB-9EE7-7A1FD8828B33}"/>
              </a:ext>
            </a:extLst>
          </p:cNvPr>
          <p:cNvSpPr txBox="1"/>
          <p:nvPr/>
        </p:nvSpPr>
        <p:spPr>
          <a:xfrm>
            <a:off x="990600" y="1405589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패키지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CEE671-5230-4570-BE79-473D1E522B58}"/>
              </a:ext>
            </a:extLst>
          </p:cNvPr>
          <p:cNvSpPr txBox="1"/>
          <p:nvPr/>
        </p:nvSpPr>
        <p:spPr>
          <a:xfrm>
            <a:off x="1303632" y="3982590"/>
            <a:ext cx="2053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Konlpy.tag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Okt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598883-0C4A-4C3F-8B7C-F35C28348004}"/>
              </a:ext>
            </a:extLst>
          </p:cNvPr>
          <p:cNvSpPr txBox="1"/>
          <p:nvPr/>
        </p:nvSpPr>
        <p:spPr>
          <a:xfrm>
            <a:off x="4419572" y="3982589"/>
            <a:ext cx="2831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Tensorflow.keras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Tokenizer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7521DF-8C70-4A65-A8D7-1919C99363AC}"/>
              </a:ext>
            </a:extLst>
          </p:cNvPr>
          <p:cNvSpPr txBox="1"/>
          <p:nvPr/>
        </p:nvSpPr>
        <p:spPr>
          <a:xfrm>
            <a:off x="7923968" y="3982589"/>
            <a:ext cx="28497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Tensorflow.keras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LSTM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A9CA18-C9C2-47E9-AB93-63A170C32503}"/>
              </a:ext>
            </a:extLst>
          </p:cNvPr>
          <p:cNvSpPr txBox="1"/>
          <p:nvPr/>
        </p:nvSpPr>
        <p:spPr>
          <a:xfrm>
            <a:off x="1453487" y="2335602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형태소 분석기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B5917D-F72C-48CE-941D-4C0355C612B9}"/>
              </a:ext>
            </a:extLst>
          </p:cNvPr>
          <p:cNvSpPr txBox="1"/>
          <p:nvPr/>
        </p:nvSpPr>
        <p:spPr>
          <a:xfrm>
            <a:off x="5390054" y="2335602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토큰화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5E006F-2FE4-4739-9A99-2776C1655AA5}"/>
              </a:ext>
            </a:extLst>
          </p:cNvPr>
          <p:cNvSpPr txBox="1"/>
          <p:nvPr/>
        </p:nvSpPr>
        <p:spPr>
          <a:xfrm>
            <a:off x="8392128" y="2335602"/>
            <a:ext cx="1962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딥러닝 알고리즘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061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B5BC2E-CBFB-4F25-B1C1-1A3AD71F9CBD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59A085-2F53-4F78-9046-53E84B8FC0A9}"/>
              </a:ext>
            </a:extLst>
          </p:cNvPr>
          <p:cNvSpPr txBox="1"/>
          <p:nvPr/>
        </p:nvSpPr>
        <p:spPr>
          <a:xfrm>
            <a:off x="990600" y="1405589"/>
            <a:ext cx="3560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확인 및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전처리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4C7D4A9-A67F-4975-B281-B91F8E6D8E67}"/>
              </a:ext>
            </a:extLst>
          </p:cNvPr>
          <p:cNvSpPr/>
          <p:nvPr/>
        </p:nvSpPr>
        <p:spPr>
          <a:xfrm>
            <a:off x="714911" y="2039546"/>
            <a:ext cx="5141359" cy="3710746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7010B1-EDBC-40EA-A64C-9D2CC6E274AC}"/>
              </a:ext>
            </a:extLst>
          </p:cNvPr>
          <p:cNvSpPr/>
          <p:nvPr/>
        </p:nvSpPr>
        <p:spPr>
          <a:xfrm>
            <a:off x="728092" y="2560246"/>
            <a:ext cx="5127473" cy="3289504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6FD5A7-C696-499B-9DE8-A6533FBD64AB}"/>
              </a:ext>
            </a:extLst>
          </p:cNvPr>
          <p:cNvSpPr txBox="1"/>
          <p:nvPr/>
        </p:nvSpPr>
        <p:spPr>
          <a:xfrm>
            <a:off x="880348" y="2185546"/>
            <a:ext cx="4810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train_data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['label'].</a:t>
            </a:r>
            <a:r>
              <a:rPr lang="en-US" altLang="ko-KR" sz="1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value_counts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().plot(kind = 'bar')</a:t>
            </a:r>
            <a:endParaRPr lang="ko-KR" altLang="en-US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3DD79A-2984-4580-ADA0-4238DF5E4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25" t="36104" r="66966" b="34541"/>
          <a:stretch/>
        </p:blipFill>
        <p:spPr>
          <a:xfrm>
            <a:off x="1109793" y="2693474"/>
            <a:ext cx="4560307" cy="302304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36D846F-0251-4934-A52B-4E7AFA7BF21C}"/>
              </a:ext>
            </a:extLst>
          </p:cNvPr>
          <p:cNvSpPr/>
          <p:nvPr/>
        </p:nvSpPr>
        <p:spPr>
          <a:xfrm>
            <a:off x="6021002" y="2039546"/>
            <a:ext cx="5141359" cy="3710746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F1A97E-3D61-4E9E-A447-DC9566D40E4C}"/>
              </a:ext>
            </a:extLst>
          </p:cNvPr>
          <p:cNvSpPr/>
          <p:nvPr/>
        </p:nvSpPr>
        <p:spPr>
          <a:xfrm>
            <a:off x="6034183" y="2560246"/>
            <a:ext cx="5127473" cy="3289504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AA9765-38A6-46CF-9544-A40BB7AA94DC}"/>
              </a:ext>
            </a:extLst>
          </p:cNvPr>
          <p:cNvSpPr txBox="1"/>
          <p:nvPr/>
        </p:nvSpPr>
        <p:spPr>
          <a:xfrm>
            <a:off x="6186439" y="2185546"/>
            <a:ext cx="4744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test_data['label'].value_counts().plot(kind = 'bar')</a:t>
            </a:r>
            <a:endParaRPr lang="ko-KR" altLang="en-US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59AF8CD-45A5-4EED-9BE9-4C4FC01CA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34" t="31012" r="66460" b="41123"/>
          <a:stretch/>
        </p:blipFill>
        <p:spPr>
          <a:xfrm>
            <a:off x="6172541" y="2670100"/>
            <a:ext cx="4892533" cy="28676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92BB8F-2E79-408B-A913-9BA8C7028CFF}"/>
              </a:ext>
            </a:extLst>
          </p:cNvPr>
          <p:cNvSpPr txBox="1"/>
          <p:nvPr/>
        </p:nvSpPr>
        <p:spPr>
          <a:xfrm>
            <a:off x="2363247" y="6170395"/>
            <a:ext cx="7465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label 0(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부정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와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1(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긍정 리뷰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비율 확인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둘 다 비슷함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B252A2EE-CF58-4D25-94E3-9EDB50894953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F5BB70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 코드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0B7BF5-445B-4343-9918-71D04288A823}"/>
              </a:ext>
            </a:extLst>
          </p:cNvPr>
          <p:cNvSpPr txBox="1"/>
          <p:nvPr/>
        </p:nvSpPr>
        <p:spPr>
          <a:xfrm>
            <a:off x="6887608" y="43880"/>
            <a:ext cx="4851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데이터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https://github.com/e9t/nsmc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688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B5BC2E-CBFB-4F25-B1C1-1A3AD71F9CBD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F296CD7-1852-4307-8BB3-227102674D1E}"/>
              </a:ext>
            </a:extLst>
          </p:cNvPr>
          <p:cNvSpPr/>
          <p:nvPr/>
        </p:nvSpPr>
        <p:spPr>
          <a:xfrm>
            <a:off x="1228918" y="1963520"/>
            <a:ext cx="9734164" cy="1535263"/>
          </a:xfrm>
          <a:prstGeom prst="roundRect">
            <a:avLst>
              <a:gd name="adj" fmla="val 10761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train_data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['document'] = </a:t>
            </a:r>
            <a:r>
              <a:rPr lang="en-US" altLang="ko-KR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train_data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['document'].</a:t>
            </a:r>
            <a:r>
              <a:rPr lang="en-US" altLang="ko-KR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str.replace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("[^</a:t>
            </a:r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ㄱ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ㅎㅏ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ㅣ</a:t>
            </a:r>
            <a:r>
              <a:rPr lang="ko-KR" altLang="en-US" sz="28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</a:t>
            </a:r>
            <a:r>
              <a:rPr lang="en-US" altLang="ko-KR" sz="2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8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힣</a:t>
            </a:r>
            <a:r>
              <a:rPr lang="ko-KR" altLang="en-US" sz="2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]","")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40D51-C787-4481-A23F-168A50CDE2E3}"/>
              </a:ext>
            </a:extLst>
          </p:cNvPr>
          <p:cNvSpPr txBox="1"/>
          <p:nvPr/>
        </p:nvSpPr>
        <p:spPr>
          <a:xfrm>
            <a:off x="990600" y="1405589"/>
            <a:ext cx="3560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확인 및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전처리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BDDB4-63A9-4555-9C9B-AB5FF4B2CB82}"/>
              </a:ext>
            </a:extLst>
          </p:cNvPr>
          <p:cNvSpPr txBox="1"/>
          <p:nvPr/>
        </p:nvSpPr>
        <p:spPr>
          <a:xfrm>
            <a:off x="6825410" y="3661147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영어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숫자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문자 제거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C9C33B2-4E22-4947-9390-876449DC13D4}"/>
              </a:ext>
            </a:extLst>
          </p:cNvPr>
          <p:cNvSpPr/>
          <p:nvPr/>
        </p:nvSpPr>
        <p:spPr>
          <a:xfrm>
            <a:off x="1228917" y="4346731"/>
            <a:ext cx="9734164" cy="1535263"/>
          </a:xfrm>
          <a:prstGeom prst="roundRect">
            <a:avLst>
              <a:gd name="adj" fmla="val 10761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train_data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train_data.dropna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(how = 'any')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987BE-8364-4A13-B22B-B57D4673094B}"/>
              </a:ext>
            </a:extLst>
          </p:cNvPr>
          <p:cNvSpPr txBox="1"/>
          <p:nvPr/>
        </p:nvSpPr>
        <p:spPr>
          <a:xfrm>
            <a:off x="8145707" y="6047512"/>
            <a:ext cx="2817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null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제거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6CBCD28-4A91-478D-8023-F7A543D5C0AB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F5BB70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 코드</a:t>
            </a:r>
          </a:p>
        </p:txBody>
      </p:sp>
    </p:spTree>
    <p:extLst>
      <p:ext uri="{BB962C8B-B14F-4D97-AF65-F5344CB8AC3E}">
        <p14:creationId xmlns:p14="http://schemas.microsoft.com/office/powerpoint/2010/main" val="3259021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A61436-D541-412E-A4F0-3E953BE07018}"/>
              </a:ext>
            </a:extLst>
          </p:cNvPr>
          <p:cNvSpPr txBox="1"/>
          <p:nvPr/>
        </p:nvSpPr>
        <p:spPr>
          <a:xfrm>
            <a:off x="990600" y="1405589"/>
            <a:ext cx="1904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- Tokenize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FE5055C-B2C3-4C49-A718-F0C141C934C6}"/>
              </a:ext>
            </a:extLst>
          </p:cNvPr>
          <p:cNvSpPr/>
          <p:nvPr/>
        </p:nvSpPr>
        <p:spPr>
          <a:xfrm>
            <a:off x="729342" y="2284020"/>
            <a:ext cx="9931402" cy="2289959"/>
          </a:xfrm>
          <a:prstGeom prst="roundRect">
            <a:avLst>
              <a:gd name="adj" fmla="val 10761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토큰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의미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를 가지는 단어로 쪼갠 </a:t>
            </a:r>
            <a:r>
              <a:rPr lang="ko-KR" altLang="en-US" sz="2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토큰화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문장의 의미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를 가지는 단어로 쪼개는 과정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혹은 행위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29D0B-FAF5-4361-B185-223D065B3B7C}"/>
              </a:ext>
            </a:extLst>
          </p:cNvPr>
          <p:cNvSpPr txBox="1"/>
          <p:nvPr/>
        </p:nvSpPr>
        <p:spPr>
          <a:xfrm>
            <a:off x="1781151" y="4990745"/>
            <a:ext cx="7827784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‘나는 아침에 빵을 먹었다’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	-&gt;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['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', '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', '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아침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', '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에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', '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빵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', '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', '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먹다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', '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었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',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'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']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F0866FA-A236-48C1-BDAB-A769FBC7F93F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F5BB70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 코드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F4531-7A49-4545-ACFA-8F65D8C0E424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</a:t>
            </a:r>
          </a:p>
        </p:txBody>
      </p:sp>
    </p:spTree>
    <p:extLst>
      <p:ext uri="{BB962C8B-B14F-4D97-AF65-F5344CB8AC3E}">
        <p14:creationId xmlns:p14="http://schemas.microsoft.com/office/powerpoint/2010/main" val="3192577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B5BC2E-CBFB-4F25-B1C1-1A3AD71F9CBD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F296CD7-1852-4307-8BB3-227102674D1E}"/>
              </a:ext>
            </a:extLst>
          </p:cNvPr>
          <p:cNvSpPr/>
          <p:nvPr/>
        </p:nvSpPr>
        <p:spPr>
          <a:xfrm>
            <a:off x="990600" y="2147300"/>
            <a:ext cx="10093036" cy="3801434"/>
          </a:xfrm>
          <a:prstGeom prst="roundRect">
            <a:avLst>
              <a:gd name="adj" fmla="val 10761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stopwords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['</a:t>
            </a:r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','</a:t>
            </a:r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', '</a:t>
            </a:r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’, … , '</a:t>
            </a:r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하다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']</a:t>
            </a:r>
          </a:p>
          <a:p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okt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Okt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</a:t>
            </a:r>
          </a:p>
          <a:p>
            <a:endParaRPr lang="en-US" altLang="ko-KR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X_train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[]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for sentence in 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tqdm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train_data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['document']):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tokenized_sentence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okt.morphs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(sentence, stem=True)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stopwords_removed_sentence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[word for word in 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tokenized_sentence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if not word in 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stopwords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X_train.append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stopwords_removed_sentence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40D51-C787-4481-A23F-168A50CDE2E3}"/>
              </a:ext>
            </a:extLst>
          </p:cNvPr>
          <p:cNvSpPr txBox="1"/>
          <p:nvPr/>
        </p:nvSpPr>
        <p:spPr>
          <a:xfrm>
            <a:off x="990600" y="1405589"/>
            <a:ext cx="1904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Tokenize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B66428-E939-42BD-A42D-D158A06A37C3}"/>
              </a:ext>
            </a:extLst>
          </p:cNvPr>
          <p:cNvSpPr txBox="1"/>
          <p:nvPr/>
        </p:nvSpPr>
        <p:spPr>
          <a:xfrm>
            <a:off x="9135669" y="4796890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# </a:t>
            </a: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불용어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제거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9476E0-0AAF-4155-A966-BAFF0EDB2357}"/>
              </a:ext>
            </a:extLst>
          </p:cNvPr>
          <p:cNvSpPr txBox="1"/>
          <p:nvPr/>
        </p:nvSpPr>
        <p:spPr>
          <a:xfrm>
            <a:off x="7567512" y="4150656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#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토큰화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4ED95A-E79A-4D42-9B8B-2565EEC485D7}"/>
              </a:ext>
            </a:extLst>
          </p:cNvPr>
          <p:cNvSpPr txBox="1"/>
          <p:nvPr/>
        </p:nvSpPr>
        <p:spPr>
          <a:xfrm>
            <a:off x="5494513" y="2638856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# </a:t>
            </a: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불용어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사전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8B829A-4EAE-492F-924C-F6144B381736}"/>
              </a:ext>
            </a:extLst>
          </p:cNvPr>
          <p:cNvSpPr txBox="1"/>
          <p:nvPr/>
        </p:nvSpPr>
        <p:spPr>
          <a:xfrm>
            <a:off x="7726166" y="6134886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 test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data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도 동일한 작업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71D3630-2FDF-44D5-AB51-5CBC86DFD484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F5BB70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 코드</a:t>
            </a:r>
          </a:p>
        </p:txBody>
      </p:sp>
    </p:spTree>
    <p:extLst>
      <p:ext uri="{BB962C8B-B14F-4D97-AF65-F5344CB8AC3E}">
        <p14:creationId xmlns:p14="http://schemas.microsoft.com/office/powerpoint/2010/main" val="995132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B5BC2E-CBFB-4F25-B1C1-1A3AD71F9CBD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50608-70A1-49C8-9C22-D8AF14A61B5B}"/>
              </a:ext>
            </a:extLst>
          </p:cNvPr>
          <p:cNvSpPr txBox="1"/>
          <p:nvPr/>
        </p:nvSpPr>
        <p:spPr>
          <a:xfrm>
            <a:off x="990600" y="1405589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정수 인코딩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2BA18-5C58-471D-95F5-EFADBC6B652A}"/>
              </a:ext>
            </a:extLst>
          </p:cNvPr>
          <p:cNvSpPr txBox="1"/>
          <p:nvPr/>
        </p:nvSpPr>
        <p:spPr>
          <a:xfrm>
            <a:off x="1724570" y="2436202"/>
            <a:ext cx="101833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토큰을 </a:t>
            </a:r>
            <a:r>
              <a:rPr lang="ko-KR" altLang="en-US" sz="32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정수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치환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-&gt;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단어의 등장 횟수가 </a:t>
            </a:r>
            <a:r>
              <a:rPr lang="en-US" altLang="ko-KR" sz="32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threshold</a:t>
            </a:r>
            <a:r>
              <a:rPr lang="ko-KR" altLang="en-US" sz="32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이하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면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감성분석에 필요 없다고 생각하고 </a:t>
            </a:r>
            <a:r>
              <a:rPr lang="ko-KR" altLang="en-US" sz="32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제외</a:t>
            </a:r>
            <a:endParaRPr lang="en-US" altLang="ko-KR" sz="3200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(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프로젝트에서는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threshold = </a:t>
            </a:r>
            <a:r>
              <a:rPr lang="en-US" altLang="ko-KR" sz="32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89D221E-5F0B-4744-9FD1-89D01E2889FF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F5BB70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 코드</a:t>
            </a:r>
          </a:p>
        </p:txBody>
      </p:sp>
    </p:spTree>
    <p:extLst>
      <p:ext uri="{BB962C8B-B14F-4D97-AF65-F5344CB8AC3E}">
        <p14:creationId xmlns:p14="http://schemas.microsoft.com/office/powerpoint/2010/main" val="3320848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B5BC2E-CBFB-4F25-B1C1-1A3AD71F9CBD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50608-70A1-49C8-9C22-D8AF14A61B5B}"/>
              </a:ext>
            </a:extLst>
          </p:cNvPr>
          <p:cNvSpPr txBox="1"/>
          <p:nvPr/>
        </p:nvSpPr>
        <p:spPr>
          <a:xfrm>
            <a:off x="990600" y="1405589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정수 인코딩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999EFCB-34F4-4AC3-853A-7F174A4F53E2}"/>
              </a:ext>
            </a:extLst>
          </p:cNvPr>
          <p:cNvSpPr/>
          <p:nvPr/>
        </p:nvSpPr>
        <p:spPr>
          <a:xfrm>
            <a:off x="1062519" y="2201848"/>
            <a:ext cx="9874666" cy="3710746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D6FEC3-5A5E-4AEE-831B-F860C575A5BE}"/>
              </a:ext>
            </a:extLst>
          </p:cNvPr>
          <p:cNvSpPr/>
          <p:nvPr/>
        </p:nvSpPr>
        <p:spPr>
          <a:xfrm>
            <a:off x="1075700" y="3192816"/>
            <a:ext cx="9847996" cy="2819235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71B27-6598-46C8-9F28-AA1BCEDE0024}"/>
              </a:ext>
            </a:extLst>
          </p:cNvPr>
          <p:cNvSpPr txBox="1"/>
          <p:nvPr/>
        </p:nvSpPr>
        <p:spPr>
          <a:xfrm>
            <a:off x="1267556" y="2343389"/>
            <a:ext cx="4828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tokenizer = Tokenizer()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tokenizer.fit_on_texts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X_train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11E8A1-1737-4C4A-9855-07EFAE7D3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8" t="27227" r="27959" b="34564"/>
          <a:stretch/>
        </p:blipFill>
        <p:spPr>
          <a:xfrm>
            <a:off x="2054831" y="3292273"/>
            <a:ext cx="7900827" cy="2620321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2DE6250B-7E7F-49DB-B383-1E4599CC0F5B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F5BB70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 코드</a:t>
            </a:r>
          </a:p>
        </p:txBody>
      </p:sp>
    </p:spTree>
    <p:extLst>
      <p:ext uri="{BB962C8B-B14F-4D97-AF65-F5344CB8AC3E}">
        <p14:creationId xmlns:p14="http://schemas.microsoft.com/office/powerpoint/2010/main" val="1759657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6309" y="-800000"/>
            <a:ext cx="12596746" cy="7864941"/>
            <a:chOff x="-60946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0946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9048" y="1503493"/>
            <a:ext cx="10852763" cy="5191111"/>
            <a:chOff x="388571" y="2255238"/>
            <a:chExt cx="16279145" cy="778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571" y="2255238"/>
              <a:ext cx="16279145" cy="77866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1289107" y="837958"/>
            <a:ext cx="1154003" cy="3047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3656" y="2625812"/>
            <a:ext cx="4144658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7809" y="3628190"/>
            <a:ext cx="2537438" cy="10341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45410" y="879669"/>
            <a:ext cx="4445557" cy="6356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7830" y="-171120"/>
            <a:ext cx="6169597" cy="17877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50663" y="5978917"/>
            <a:ext cx="2014923" cy="5079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68189" y="2551816"/>
            <a:ext cx="2300103" cy="3297638"/>
            <a:chOff x="8352284" y="3827724"/>
            <a:chExt cx="3450154" cy="49464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52284" y="3827724"/>
              <a:ext cx="3450154" cy="49464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27358" y="5928123"/>
            <a:ext cx="2223783" cy="5079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47601" y="2551816"/>
            <a:ext cx="2305771" cy="3297638"/>
            <a:chOff x="12521402" y="3827724"/>
            <a:chExt cx="3458656" cy="49464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21402" y="3827724"/>
              <a:ext cx="3458656" cy="49464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8285" y="4945832"/>
            <a:ext cx="3205287" cy="10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4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B5BC2E-CBFB-4F25-B1C1-1A3AD71F9CBD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50608-70A1-49C8-9C22-D8AF14A61B5B}"/>
              </a:ext>
            </a:extLst>
          </p:cNvPr>
          <p:cNvSpPr txBox="1"/>
          <p:nvPr/>
        </p:nvSpPr>
        <p:spPr>
          <a:xfrm>
            <a:off x="990600" y="1405589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정수 인코딩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BDC15B-5209-42F0-BDF6-D90292261324}"/>
              </a:ext>
            </a:extLst>
          </p:cNvPr>
          <p:cNvSpPr/>
          <p:nvPr/>
        </p:nvSpPr>
        <p:spPr>
          <a:xfrm>
            <a:off x="990600" y="2216727"/>
            <a:ext cx="9931402" cy="4061042"/>
          </a:xfrm>
          <a:prstGeom prst="roundRect">
            <a:avLst>
              <a:gd name="adj" fmla="val 10761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threshold = 3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total_cnt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tokenizer.word_index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 	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단어의 수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rare_cnt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0 		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등장 빈도수가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threshold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작은 단어의 개수를 카운트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total_freq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0 		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훈련 데이터의 전체 단어 빈도수 총 합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rare_freq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0 		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등장 빈도수가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threshold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작은 단어의 등장 빈도수의 총 합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for key, value in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tokenizer.word_counts.items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():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total_freq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total_freq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 value</a:t>
            </a:r>
          </a:p>
          <a:p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if(value &lt; threshold):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단어의 등장 빈도수가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threshold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작으면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rare_cnt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rare_cnt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+ 1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rare_freq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rare_freq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 value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A810F6B-186A-4B02-BA18-2F16A39D5B53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F5BB70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 코드</a:t>
            </a:r>
          </a:p>
        </p:txBody>
      </p:sp>
    </p:spTree>
    <p:extLst>
      <p:ext uri="{BB962C8B-B14F-4D97-AF65-F5344CB8AC3E}">
        <p14:creationId xmlns:p14="http://schemas.microsoft.com/office/powerpoint/2010/main" val="1898323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B5BC2E-CBFB-4F25-B1C1-1A3AD71F9CBD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50608-70A1-49C8-9C22-D8AF14A61B5B}"/>
              </a:ext>
            </a:extLst>
          </p:cNvPr>
          <p:cNvSpPr txBox="1"/>
          <p:nvPr/>
        </p:nvSpPr>
        <p:spPr>
          <a:xfrm>
            <a:off x="990600" y="1405589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정수 인코딩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BDC15B-5209-42F0-BDF6-D90292261324}"/>
              </a:ext>
            </a:extLst>
          </p:cNvPr>
          <p:cNvSpPr/>
          <p:nvPr/>
        </p:nvSpPr>
        <p:spPr>
          <a:xfrm>
            <a:off x="1211992" y="2049309"/>
            <a:ext cx="8809086" cy="796528"/>
          </a:xfrm>
          <a:prstGeom prst="roundRect">
            <a:avLst>
              <a:gd name="adj" fmla="val 10188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vocab_size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total_cnt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rare_cnt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09491-EDF4-4CD8-90E0-705F3B6500BC}"/>
              </a:ext>
            </a:extLst>
          </p:cNvPr>
          <p:cNvSpPr txBox="1"/>
          <p:nvPr/>
        </p:nvSpPr>
        <p:spPr>
          <a:xfrm>
            <a:off x="5251580" y="2966005"/>
            <a:ext cx="4971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단어 개수 중 </a:t>
            </a:r>
            <a:r>
              <a:rPr lang="ko-KR" altLang="en-US" sz="20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빈도수 </a:t>
            </a:r>
            <a:r>
              <a:rPr lang="en-US" altLang="ko-KR" sz="20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0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이하인 단어는 제거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0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 패딩 토큰을 고려하여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+ 1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3FC646D-14F3-442C-A5A8-31A9CA1A93C8}"/>
              </a:ext>
            </a:extLst>
          </p:cNvPr>
          <p:cNvSpPr/>
          <p:nvPr/>
        </p:nvSpPr>
        <p:spPr>
          <a:xfrm>
            <a:off x="1211992" y="2034918"/>
            <a:ext cx="8809086" cy="796528"/>
          </a:xfrm>
          <a:prstGeom prst="roundRect">
            <a:avLst>
              <a:gd name="adj" fmla="val 10188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vocab_size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total_cnt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rare_cnt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+ 1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2C1291B-7D13-4A7C-8543-A4A855614234}"/>
              </a:ext>
            </a:extLst>
          </p:cNvPr>
          <p:cNvSpPr/>
          <p:nvPr/>
        </p:nvSpPr>
        <p:spPr>
          <a:xfrm>
            <a:off x="1211992" y="3808450"/>
            <a:ext cx="8809086" cy="2130137"/>
          </a:xfrm>
          <a:prstGeom prst="roundRect">
            <a:avLst>
              <a:gd name="adj" fmla="val 7302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tokenizer = Tokenizer(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vocab_size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tokenizer.fit_on_texts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X_train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X_train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tokenizer.texts_to_sequences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X_train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X_test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tokenizer.texts_to_sequences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X_test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8211B-BE2F-4BC1-8C69-2077D66F122C}"/>
              </a:ext>
            </a:extLst>
          </p:cNvPr>
          <p:cNvSpPr txBox="1"/>
          <p:nvPr/>
        </p:nvSpPr>
        <p:spPr>
          <a:xfrm>
            <a:off x="6382139" y="6063305"/>
            <a:ext cx="3841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제거한 결과를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tokenizer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넘김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B855AB9-5BED-4933-9199-983BD0855E37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F5BB70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 코드</a:t>
            </a:r>
          </a:p>
        </p:txBody>
      </p:sp>
    </p:spTree>
    <p:extLst>
      <p:ext uri="{BB962C8B-B14F-4D97-AF65-F5344CB8AC3E}">
        <p14:creationId xmlns:p14="http://schemas.microsoft.com/office/powerpoint/2010/main" val="599359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B5BC2E-CBFB-4F25-B1C1-1A3AD71F9CBD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50608-70A1-49C8-9C22-D8AF14A61B5B}"/>
              </a:ext>
            </a:extLst>
          </p:cNvPr>
          <p:cNvSpPr txBox="1"/>
          <p:nvPr/>
        </p:nvSpPr>
        <p:spPr>
          <a:xfrm>
            <a:off x="990600" y="1405589"/>
            <a:ext cx="1781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Padding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BDC15B-5209-42F0-BDF6-D90292261324}"/>
              </a:ext>
            </a:extLst>
          </p:cNvPr>
          <p:cNvSpPr/>
          <p:nvPr/>
        </p:nvSpPr>
        <p:spPr>
          <a:xfrm>
            <a:off x="1211992" y="2599814"/>
            <a:ext cx="10141808" cy="3064811"/>
          </a:xfrm>
          <a:prstGeom prst="roundRect">
            <a:avLst>
              <a:gd name="adj" fmla="val 10188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below_threshold_len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max_len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nested_list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count = 0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for sentence in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nested_list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if(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(sentence) &lt;=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max_len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count = count + 1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print('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샘플 중 길이가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%s 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이하인 샘플의 비율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%s'%(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max_len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(count /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len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nested_list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))*100))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586C13-54F4-49D6-8008-83FFB43EB77D}"/>
              </a:ext>
            </a:extLst>
          </p:cNvPr>
          <p:cNvSpPr txBox="1"/>
          <p:nvPr/>
        </p:nvSpPr>
        <p:spPr>
          <a:xfrm>
            <a:off x="1195403" y="2138149"/>
            <a:ext cx="4136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max_len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이하인 데이터의 비율 확인 함수</a:t>
            </a:r>
          </a:p>
          <a:p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09491-EDF4-4CD8-90E0-705F3B6500BC}"/>
              </a:ext>
            </a:extLst>
          </p:cNvPr>
          <p:cNvSpPr txBox="1"/>
          <p:nvPr/>
        </p:nvSpPr>
        <p:spPr>
          <a:xfrm>
            <a:off x="2201490" y="5935520"/>
            <a:ext cx="8162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샘플 중 길이가 </a:t>
            </a:r>
            <a:r>
              <a:rPr lang="en-US" altLang="ko-KR" sz="2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 </a:t>
            </a:r>
            <a:r>
              <a:rPr lang="ko-KR" altLang="en-US" sz="2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이하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 샘플의 비율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94.3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1944999380003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90D9E48-9109-4B47-BF6A-F00D153D85D1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F5BB70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 코드</a:t>
            </a:r>
          </a:p>
        </p:txBody>
      </p:sp>
    </p:spTree>
    <p:extLst>
      <p:ext uri="{BB962C8B-B14F-4D97-AF65-F5344CB8AC3E}">
        <p14:creationId xmlns:p14="http://schemas.microsoft.com/office/powerpoint/2010/main" val="2881642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B5BC2E-CBFB-4F25-B1C1-1A3AD71F9CBD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50608-70A1-49C8-9C22-D8AF14A61B5B}"/>
              </a:ext>
            </a:extLst>
          </p:cNvPr>
          <p:cNvSpPr txBox="1"/>
          <p:nvPr/>
        </p:nvSpPr>
        <p:spPr>
          <a:xfrm>
            <a:off x="990600" y="1405589"/>
            <a:ext cx="5832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Sentimental Analysis using LSTM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10D9FE-57A6-4F2B-888B-76779302962F}"/>
              </a:ext>
            </a:extLst>
          </p:cNvPr>
          <p:cNvSpPr txBox="1"/>
          <p:nvPr/>
        </p:nvSpPr>
        <p:spPr>
          <a:xfrm>
            <a:off x="1890486" y="2451590"/>
            <a:ext cx="353317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LSTM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통한 딥러닝 실행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Layer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총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개로 구성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Embedding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LSTM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Dense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0B4173-A3A4-4013-9139-E64ECD7B5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62" y="2232390"/>
            <a:ext cx="4635955" cy="405520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5178388-3A97-47C1-A3B2-B17E55D820FA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F5BB70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 코드</a:t>
            </a:r>
          </a:p>
        </p:txBody>
      </p:sp>
    </p:spTree>
    <p:extLst>
      <p:ext uri="{BB962C8B-B14F-4D97-AF65-F5344CB8AC3E}">
        <p14:creationId xmlns:p14="http://schemas.microsoft.com/office/powerpoint/2010/main" val="890595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957619B-988E-43A1-A879-71987126F502}"/>
              </a:ext>
            </a:extLst>
          </p:cNvPr>
          <p:cNvSpPr/>
          <p:nvPr/>
        </p:nvSpPr>
        <p:spPr>
          <a:xfrm>
            <a:off x="1130299" y="2103120"/>
            <a:ext cx="9931402" cy="4297680"/>
          </a:xfrm>
          <a:prstGeom prst="roundRect">
            <a:avLst>
              <a:gd name="adj" fmla="val 10761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152C0B-19FE-4619-B6F2-18D9485B1BB2}"/>
              </a:ext>
            </a:extLst>
          </p:cNvPr>
          <p:cNvSpPr txBox="1"/>
          <p:nvPr/>
        </p:nvSpPr>
        <p:spPr>
          <a:xfrm>
            <a:off x="990600" y="1405589"/>
            <a:ext cx="3551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- Validation Set Loss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20FBB0-BFE0-4655-A9B6-1E4D146C0258}"/>
              </a:ext>
            </a:extLst>
          </p:cNvPr>
          <p:cNvSpPr txBox="1"/>
          <p:nvPr/>
        </p:nvSpPr>
        <p:spPr>
          <a:xfrm>
            <a:off x="1474271" y="2500319"/>
            <a:ext cx="8122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컴퓨터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-&gt;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학습을 지속할수록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대입값과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실제값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사이의 차이를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줄여나감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65E75D-C41C-45B4-BCBB-11F63D0FB131}"/>
              </a:ext>
            </a:extLst>
          </p:cNvPr>
          <p:cNvSpPr txBox="1"/>
          <p:nvPr/>
        </p:nvSpPr>
        <p:spPr>
          <a:xfrm>
            <a:off x="2285870" y="3354486"/>
            <a:ext cx="69028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Loss =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대입값과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실제값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 사이의 차이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	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F877E3-C1EF-4094-8087-E599C103718E}"/>
              </a:ext>
            </a:extLst>
          </p:cNvPr>
          <p:cNvSpPr txBox="1"/>
          <p:nvPr/>
        </p:nvSpPr>
        <p:spPr>
          <a:xfrm>
            <a:off x="1474271" y="4645007"/>
            <a:ext cx="942557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학습은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Loss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를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줄여나가는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방향으로 학습되고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, 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잘 학습된 모델은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Loss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적음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Loss Function(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손실함수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) = Loss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를 계산하는 식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. </a:t>
            </a: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MSE(Mean Square Error), RMSE(Root Mean Square Error), </a:t>
            </a: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    Binary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Crossentropy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등이 있음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.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0DBF00E-91DE-41C1-AED9-5EAC0230AC19}"/>
              </a:ext>
            </a:extLst>
          </p:cNvPr>
          <p:cNvSpPr txBox="1">
            <a:spLocks/>
          </p:cNvSpPr>
          <p:nvPr/>
        </p:nvSpPr>
        <p:spPr>
          <a:xfrm>
            <a:off x="838200" y="115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주요 개념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93AA1-DB8A-40C9-8C27-331D636723E0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코드 개념</a:t>
            </a:r>
          </a:p>
        </p:txBody>
      </p:sp>
    </p:spTree>
    <p:extLst>
      <p:ext uri="{BB962C8B-B14F-4D97-AF65-F5344CB8AC3E}">
        <p14:creationId xmlns:p14="http://schemas.microsoft.com/office/powerpoint/2010/main" val="2723921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1152C0B-19FE-4619-B6F2-18D9485B1BB2}"/>
              </a:ext>
            </a:extLst>
          </p:cNvPr>
          <p:cNvSpPr txBox="1"/>
          <p:nvPr/>
        </p:nvSpPr>
        <p:spPr>
          <a:xfrm>
            <a:off x="990600" y="1405589"/>
            <a:ext cx="3551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- Validation Set Loss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4EA784D-5A78-4F16-BE89-B5326AFD1D9E}"/>
              </a:ext>
            </a:extLst>
          </p:cNvPr>
          <p:cNvSpPr/>
          <p:nvPr/>
        </p:nvSpPr>
        <p:spPr>
          <a:xfrm>
            <a:off x="1130299" y="2103120"/>
            <a:ext cx="9931402" cy="4297680"/>
          </a:xfrm>
          <a:prstGeom prst="roundRect">
            <a:avLst>
              <a:gd name="adj" fmla="val 10761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429485-750E-40AF-83FF-9A09FA32C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00" y="2671740"/>
            <a:ext cx="4795618" cy="14854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536347-1BF4-4E5D-9B15-67A282FF8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00" y="4393078"/>
            <a:ext cx="8871980" cy="1504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454495-8ACB-4ABC-8513-111D4FCB22EA}"/>
              </a:ext>
            </a:extLst>
          </p:cNvPr>
          <p:cNvSpPr txBox="1"/>
          <p:nvPr/>
        </p:nvSpPr>
        <p:spPr>
          <a:xfrm>
            <a:off x="6388678" y="2343745"/>
            <a:ext cx="419018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Validation Set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Train dataset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에서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임의로 추출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된 가상의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dataset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Training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과정에서 생성된 여러 모델 중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가장 성능이 좋은 모델을 선정할 때 사용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되는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데이터셋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F50D82-9E00-495A-A03C-C896B801C55A}"/>
              </a:ext>
            </a:extLst>
          </p:cNvPr>
          <p:cNvSpPr/>
          <p:nvPr/>
        </p:nvSpPr>
        <p:spPr>
          <a:xfrm>
            <a:off x="3657600" y="3627120"/>
            <a:ext cx="1005840" cy="514852"/>
          </a:xfrm>
          <a:prstGeom prst="rect">
            <a:avLst/>
          </a:prstGeom>
          <a:solidFill>
            <a:srgbClr val="F6E04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A90B93-DEC8-4758-AA58-CC70E3F76BA3}"/>
              </a:ext>
            </a:extLst>
          </p:cNvPr>
          <p:cNvSpPr/>
          <p:nvPr/>
        </p:nvSpPr>
        <p:spPr>
          <a:xfrm>
            <a:off x="6781800" y="4377838"/>
            <a:ext cx="1767840" cy="1504078"/>
          </a:xfrm>
          <a:prstGeom prst="rect">
            <a:avLst/>
          </a:prstGeom>
          <a:solidFill>
            <a:srgbClr val="F6E04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D709259-4B62-4E20-8CB5-60B1168400BB}"/>
              </a:ext>
            </a:extLst>
          </p:cNvPr>
          <p:cNvSpPr txBox="1">
            <a:spLocks/>
          </p:cNvSpPr>
          <p:nvPr/>
        </p:nvSpPr>
        <p:spPr>
          <a:xfrm>
            <a:off x="838200" y="115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주요 개념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10C4B7-31CC-4D2A-A773-E2B4F6FAB0A3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코드 개념</a:t>
            </a:r>
          </a:p>
        </p:txBody>
      </p:sp>
    </p:spTree>
    <p:extLst>
      <p:ext uri="{BB962C8B-B14F-4D97-AF65-F5344CB8AC3E}">
        <p14:creationId xmlns:p14="http://schemas.microsoft.com/office/powerpoint/2010/main" val="1334528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1152C0B-19FE-4619-B6F2-18D9485B1BB2}"/>
              </a:ext>
            </a:extLst>
          </p:cNvPr>
          <p:cNvSpPr txBox="1"/>
          <p:nvPr/>
        </p:nvSpPr>
        <p:spPr>
          <a:xfrm>
            <a:off x="990600" y="1405589"/>
            <a:ext cx="3551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- Validation Set Loss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4EA784D-5A78-4F16-BE89-B5326AFD1D9E}"/>
              </a:ext>
            </a:extLst>
          </p:cNvPr>
          <p:cNvSpPr/>
          <p:nvPr/>
        </p:nvSpPr>
        <p:spPr>
          <a:xfrm>
            <a:off x="459738" y="2103120"/>
            <a:ext cx="10894062" cy="3032760"/>
          </a:xfrm>
          <a:prstGeom prst="roundRect">
            <a:avLst>
              <a:gd name="adj" fmla="val 10761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818D71-C840-4773-A1E7-F51364A2F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2194560"/>
            <a:ext cx="7560207" cy="24688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4D3A1E-4321-4ABF-9511-037EE29AA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849" y="2788603"/>
            <a:ext cx="3210951" cy="2011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70D6B1-9B73-4AF4-8CBF-A1B4B64430B0}"/>
              </a:ext>
            </a:extLst>
          </p:cNvPr>
          <p:cNvSpPr txBox="1"/>
          <p:nvPr/>
        </p:nvSpPr>
        <p:spPr>
          <a:xfrm>
            <a:off x="1242301" y="5257483"/>
            <a:ext cx="94050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기본 흐름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학습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-&gt; validation set</a:t>
            </a:r>
            <a:r>
              <a:rPr kumimoji="0" lang="ko-KR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으로 성능평가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-&gt; </a:t>
            </a:r>
            <a:r>
              <a:rPr kumimoji="0" lang="ko-KR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학습을 계속할지 멈출지 결정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Loss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가 증가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overfitting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이 발생했다고 판단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학습 종료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Loss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가 감소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하면 학습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지속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우리 프로젝트에서는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early stopping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에서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validation set loss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모니터링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A8987E2-504F-4AE3-80CF-4616685F56FE}"/>
              </a:ext>
            </a:extLst>
          </p:cNvPr>
          <p:cNvSpPr txBox="1">
            <a:spLocks/>
          </p:cNvSpPr>
          <p:nvPr/>
        </p:nvSpPr>
        <p:spPr>
          <a:xfrm>
            <a:off x="838200" y="115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주요 개념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261877-804F-43E0-988E-A3DC3FD23282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코드 개념</a:t>
            </a:r>
          </a:p>
        </p:txBody>
      </p:sp>
    </p:spTree>
    <p:extLst>
      <p:ext uri="{BB962C8B-B14F-4D97-AF65-F5344CB8AC3E}">
        <p14:creationId xmlns:p14="http://schemas.microsoft.com/office/powerpoint/2010/main" val="3614756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B5BC2E-CBFB-4F25-B1C1-1A3AD71F9CBD}"/>
              </a:ext>
            </a:extLst>
          </p:cNvPr>
          <p:cNvSpPr txBox="1"/>
          <p:nvPr/>
        </p:nvSpPr>
        <p:spPr>
          <a:xfrm rot="5400000">
            <a:off x="10896346" y="922296"/>
            <a:ext cx="2023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50608-70A1-49C8-9C22-D8AF14A61B5B}"/>
              </a:ext>
            </a:extLst>
          </p:cNvPr>
          <p:cNvSpPr txBox="1"/>
          <p:nvPr/>
        </p:nvSpPr>
        <p:spPr>
          <a:xfrm>
            <a:off x="990600" y="1405589"/>
            <a:ext cx="5832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Sentimental Analysis using LSTM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384EC77-6427-4BE1-A0DC-F3D1DBF0FE1C}"/>
              </a:ext>
            </a:extLst>
          </p:cNvPr>
          <p:cNvSpPr/>
          <p:nvPr/>
        </p:nvSpPr>
        <p:spPr>
          <a:xfrm>
            <a:off x="712636" y="2205990"/>
            <a:ext cx="10843094" cy="4350462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1C7D70-A568-4089-93B6-492C50ADC269}"/>
              </a:ext>
            </a:extLst>
          </p:cNvPr>
          <p:cNvSpPr/>
          <p:nvPr/>
        </p:nvSpPr>
        <p:spPr>
          <a:xfrm>
            <a:off x="712636" y="2103120"/>
            <a:ext cx="10843094" cy="3697003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10D9FE-57A6-4F2B-888B-76779302962F}"/>
              </a:ext>
            </a:extLst>
          </p:cNvPr>
          <p:cNvSpPr txBox="1"/>
          <p:nvPr/>
        </p:nvSpPr>
        <p:spPr>
          <a:xfrm>
            <a:off x="2059647" y="5800123"/>
            <a:ext cx="87910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EarlyStopping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-&gt; overfitting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막기 위해 일정 시점에서 학습을 멈춤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4A627-2EF7-4320-9DE3-DA6EF21DBFB9}"/>
              </a:ext>
            </a:extLst>
          </p:cNvPr>
          <p:cNvSpPr txBox="1"/>
          <p:nvPr/>
        </p:nvSpPr>
        <p:spPr>
          <a:xfrm>
            <a:off x="787225" y="2357682"/>
            <a:ext cx="10951391" cy="2966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model = Sequential()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model.add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(Embedding(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vocab_size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embedding_dim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model.add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(LSTM(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hidden_units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model.add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(Dense(1, activation='sigmoid'))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es = </a:t>
            </a:r>
            <a:r>
              <a:rPr lang="en-US" altLang="ko-KR" dirty="0" err="1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EarlyStopping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monitor='</a:t>
            </a:r>
            <a:r>
              <a:rPr lang="en-US" altLang="ko-KR" dirty="0" err="1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val_loss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', mode='min', verbose=1, </a:t>
            </a:r>
            <a:r>
              <a:rPr lang="en-US" altLang="ko-KR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patience=4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mc =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ModelCheckpoint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('best_model.h5', monitor='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val_acc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', mode='max', verbose=1,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save_best_only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=True)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tf.keras.utils.plot_model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(model, 'model.png',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show_shapes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=True)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96CDAEB-FC35-4DF8-9FE6-4DAE4ABD6B05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F5BB70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 코드</a:t>
            </a:r>
          </a:p>
        </p:txBody>
      </p:sp>
    </p:spTree>
    <p:extLst>
      <p:ext uri="{BB962C8B-B14F-4D97-AF65-F5344CB8AC3E}">
        <p14:creationId xmlns:p14="http://schemas.microsoft.com/office/powerpoint/2010/main" val="2042443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B5BC2E-CBFB-4F25-B1C1-1A3AD71F9CBD}"/>
              </a:ext>
            </a:extLst>
          </p:cNvPr>
          <p:cNvSpPr txBox="1"/>
          <p:nvPr/>
        </p:nvSpPr>
        <p:spPr>
          <a:xfrm rot="5400000">
            <a:off x="10896346" y="922296"/>
            <a:ext cx="2023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50608-70A1-49C8-9C22-D8AF14A61B5B}"/>
              </a:ext>
            </a:extLst>
          </p:cNvPr>
          <p:cNvSpPr txBox="1"/>
          <p:nvPr/>
        </p:nvSpPr>
        <p:spPr>
          <a:xfrm>
            <a:off x="990600" y="1405589"/>
            <a:ext cx="5832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Sentimental Analysis using LSTM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10D9FE-57A6-4F2B-888B-76779302962F}"/>
              </a:ext>
            </a:extLst>
          </p:cNvPr>
          <p:cNvSpPr txBox="1"/>
          <p:nvPr/>
        </p:nvSpPr>
        <p:spPr>
          <a:xfrm>
            <a:off x="8140453" y="5860709"/>
            <a:ext cx="33351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en-US" altLang="ko-KR" sz="2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Epoch</a:t>
            </a:r>
            <a:r>
              <a:rPr lang="ko-KR" altLang="en-US" sz="2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r>
              <a:rPr lang="ko-KR" altLang="en-US" sz="2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학습 종료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C092F-4AD6-41D6-A88C-548AAE5DC610}"/>
              </a:ext>
            </a:extLst>
          </p:cNvPr>
          <p:cNvSpPr txBox="1"/>
          <p:nvPr/>
        </p:nvSpPr>
        <p:spPr>
          <a:xfrm>
            <a:off x="1721919" y="283313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…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B5FC228-9539-4B35-A507-092BF8A9AE4E}"/>
              </a:ext>
            </a:extLst>
          </p:cNvPr>
          <p:cNvSpPr/>
          <p:nvPr/>
        </p:nvSpPr>
        <p:spPr>
          <a:xfrm>
            <a:off x="716397" y="2238236"/>
            <a:ext cx="10759203" cy="3564968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6B51D6-761E-4617-923D-A0F9104FA650}"/>
              </a:ext>
            </a:extLst>
          </p:cNvPr>
          <p:cNvSpPr/>
          <p:nvPr/>
        </p:nvSpPr>
        <p:spPr>
          <a:xfrm>
            <a:off x="716398" y="3135312"/>
            <a:ext cx="10759203" cy="2667892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EF3BCB-1683-4B9F-946D-CFF7DA213F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72" t="67512" r="38204" b="12391"/>
          <a:stretch/>
        </p:blipFill>
        <p:spPr>
          <a:xfrm>
            <a:off x="1399350" y="3386329"/>
            <a:ext cx="9954450" cy="21024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A8F440-0E60-4763-9CBE-FEAA57377F3B}"/>
              </a:ext>
            </a:extLst>
          </p:cNvPr>
          <p:cNvSpPr txBox="1"/>
          <p:nvPr/>
        </p:nvSpPr>
        <p:spPr>
          <a:xfrm>
            <a:off x="876155" y="2363472"/>
            <a:ext cx="10862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model.compile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(optimizer='</a:t>
            </a:r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rmsprop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', loss='</a:t>
            </a:r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binary_crossentropy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', metrics=['acc'])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history = </a:t>
            </a:r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model.fit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X_train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y_train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epochs=50, callbacks=[es, mc], </a:t>
            </a:r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batch_size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=64, </a:t>
            </a:r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validation_split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=0.2)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4F79C-DAE5-4324-AC2C-2E62DB931985}"/>
              </a:ext>
            </a:extLst>
          </p:cNvPr>
          <p:cNvSpPr txBox="1"/>
          <p:nvPr/>
        </p:nvSpPr>
        <p:spPr>
          <a:xfrm>
            <a:off x="716396" y="4940759"/>
            <a:ext cx="748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✔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74948F8-62DA-4930-8C7E-701420346EF2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F5BB70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 코드</a:t>
            </a:r>
          </a:p>
        </p:txBody>
      </p:sp>
    </p:spTree>
    <p:extLst>
      <p:ext uri="{BB962C8B-B14F-4D97-AF65-F5344CB8AC3E}">
        <p14:creationId xmlns:p14="http://schemas.microsoft.com/office/powerpoint/2010/main" val="2551147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B5BC2E-CBFB-4F25-B1C1-1A3AD71F9CBD}"/>
              </a:ext>
            </a:extLst>
          </p:cNvPr>
          <p:cNvSpPr txBox="1"/>
          <p:nvPr/>
        </p:nvSpPr>
        <p:spPr>
          <a:xfrm rot="5400000">
            <a:off x="10896346" y="922296"/>
            <a:ext cx="2023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50608-70A1-49C8-9C22-D8AF14A61B5B}"/>
              </a:ext>
            </a:extLst>
          </p:cNvPr>
          <p:cNvSpPr txBox="1"/>
          <p:nvPr/>
        </p:nvSpPr>
        <p:spPr>
          <a:xfrm>
            <a:off x="990600" y="1405589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평가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CB5D882-FF54-4EB8-9943-FA3150049EB8}"/>
              </a:ext>
            </a:extLst>
          </p:cNvPr>
          <p:cNvSpPr/>
          <p:nvPr/>
        </p:nvSpPr>
        <p:spPr>
          <a:xfrm>
            <a:off x="714911" y="2039546"/>
            <a:ext cx="5141359" cy="3710746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DE3008-F6F0-4626-9C2B-9CB35382B670}"/>
              </a:ext>
            </a:extLst>
          </p:cNvPr>
          <p:cNvSpPr/>
          <p:nvPr/>
        </p:nvSpPr>
        <p:spPr>
          <a:xfrm>
            <a:off x="726282" y="2540252"/>
            <a:ext cx="5109838" cy="3473543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FC7E6A-72DF-4422-B0D7-58437A7FCB12}"/>
              </a:ext>
            </a:extLst>
          </p:cNvPr>
          <p:cNvSpPr txBox="1"/>
          <p:nvPr/>
        </p:nvSpPr>
        <p:spPr>
          <a:xfrm>
            <a:off x="2829857" y="2140143"/>
            <a:ext cx="1120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set_loss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814F462-F250-4DE6-A663-45C0E927774F}"/>
              </a:ext>
            </a:extLst>
          </p:cNvPr>
          <p:cNvSpPr/>
          <p:nvPr/>
        </p:nvSpPr>
        <p:spPr>
          <a:xfrm>
            <a:off x="6021002" y="2039546"/>
            <a:ext cx="5141359" cy="3710746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9438D3-5DD1-483F-BFFC-274F9AE83815}"/>
              </a:ext>
            </a:extLst>
          </p:cNvPr>
          <p:cNvSpPr/>
          <p:nvPr/>
        </p:nvSpPr>
        <p:spPr>
          <a:xfrm>
            <a:off x="6034183" y="2540253"/>
            <a:ext cx="5127473" cy="3473542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F096D6-AD6C-49B2-A4D1-A26F2A94E73E}"/>
              </a:ext>
            </a:extLst>
          </p:cNvPr>
          <p:cNvSpPr txBox="1"/>
          <p:nvPr/>
        </p:nvSpPr>
        <p:spPr>
          <a:xfrm>
            <a:off x="7735677" y="2151440"/>
            <a:ext cx="1712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set_accuracy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992861-18E2-40CC-B303-5BA8F13C5463}"/>
              </a:ext>
            </a:extLst>
          </p:cNvPr>
          <p:cNvSpPr txBox="1"/>
          <p:nvPr/>
        </p:nvSpPr>
        <p:spPr>
          <a:xfrm>
            <a:off x="1386553" y="6167684"/>
            <a:ext cx="8938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print("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정확도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%.4f" % (</a:t>
            </a:r>
            <a:r>
              <a:rPr lang="en-US" altLang="ko-KR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model.evaluate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en-US" altLang="ko-KR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X_test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en-US" altLang="ko-KR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y_test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)[1])) -&gt; </a:t>
            </a:r>
            <a:r>
              <a:rPr lang="ko-KR" altLang="en-US" sz="20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정확도 약 </a:t>
            </a:r>
            <a:r>
              <a:rPr lang="en-US" altLang="ko-KR" sz="20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85.14%</a:t>
            </a:r>
            <a:endParaRPr lang="ko-KR" altLang="en-US" sz="2000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076451-72DE-492C-AC03-BE11A9549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11" y="2320562"/>
            <a:ext cx="5293782" cy="352918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7AEB34-54F0-4D95-889D-2F5A89C60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802" y="2266132"/>
            <a:ext cx="5371362" cy="3580908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82FE47B0-CE01-4335-A1CF-CE2D8775D9E8}"/>
              </a:ext>
            </a:extLst>
          </p:cNvPr>
          <p:cNvSpPr/>
          <p:nvPr/>
        </p:nvSpPr>
        <p:spPr>
          <a:xfrm>
            <a:off x="3064325" y="5331954"/>
            <a:ext cx="442529" cy="45207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687D987-21EF-4949-A1DF-551BBE1D8945}"/>
              </a:ext>
            </a:extLst>
          </p:cNvPr>
          <p:cNvSpPr/>
          <p:nvPr/>
        </p:nvSpPr>
        <p:spPr>
          <a:xfrm>
            <a:off x="8358107" y="5331954"/>
            <a:ext cx="442529" cy="45207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581C0B-F177-4149-838F-6BC8AC272B6B}"/>
              </a:ext>
            </a:extLst>
          </p:cNvPr>
          <p:cNvSpPr txBox="1"/>
          <p:nvPr/>
        </p:nvSpPr>
        <p:spPr>
          <a:xfrm>
            <a:off x="1578847" y="5596403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 = 1epoch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F64331C9-C91A-4915-B83D-56D26F1817AC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F5BB70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 코드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2283D9-F64E-4DF2-A557-AD937D06129B}"/>
              </a:ext>
            </a:extLst>
          </p:cNvPr>
          <p:cNvSpPr/>
          <p:nvPr/>
        </p:nvSpPr>
        <p:spPr>
          <a:xfrm>
            <a:off x="6143693" y="3835400"/>
            <a:ext cx="198063" cy="50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C37277-2649-472C-B318-DB648C3FEF3B}"/>
              </a:ext>
            </a:extLst>
          </p:cNvPr>
          <p:cNvSpPr txBox="1"/>
          <p:nvPr/>
        </p:nvSpPr>
        <p:spPr>
          <a:xfrm rot="16200000">
            <a:off x="5845571" y="3954350"/>
            <a:ext cx="857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accuracy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42520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5F93CB-6E67-46B5-8467-F8069645D0F5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코드 개요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61E434E-352B-442C-86C2-8BC8138DE22D}"/>
              </a:ext>
            </a:extLst>
          </p:cNvPr>
          <p:cNvSpPr txBox="1">
            <a:spLocks/>
          </p:cNvSpPr>
          <p:nvPr/>
        </p:nvSpPr>
        <p:spPr>
          <a:xfrm>
            <a:off x="838200" y="233916"/>
            <a:ext cx="10515600" cy="111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>
                <a:ln w="19050">
                  <a:solidFill>
                    <a:srgbClr val="BB7B4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프로젝트에 사용된 코드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CAC35DE-4D14-4929-B4C3-0629B0DFFFC5}"/>
              </a:ext>
            </a:extLst>
          </p:cNvPr>
          <p:cNvSpPr/>
          <p:nvPr/>
        </p:nvSpPr>
        <p:spPr>
          <a:xfrm>
            <a:off x="931975" y="1831073"/>
            <a:ext cx="9874666" cy="4586877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5B200D-E919-4FAB-AC8E-8BDE942DAE12}"/>
              </a:ext>
            </a:extLst>
          </p:cNvPr>
          <p:cNvSpPr/>
          <p:nvPr/>
        </p:nvSpPr>
        <p:spPr>
          <a:xfrm>
            <a:off x="945156" y="2351773"/>
            <a:ext cx="9847996" cy="4066177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C437C-3970-4323-9A98-4445DEF95927}"/>
              </a:ext>
            </a:extLst>
          </p:cNvPr>
          <p:cNvSpPr txBox="1"/>
          <p:nvPr/>
        </p:nvSpPr>
        <p:spPr>
          <a:xfrm>
            <a:off x="4018327" y="2699784"/>
            <a:ext cx="3701654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영화 리뷰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코드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감성 분석 학습 코드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영화 리뷰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감성분석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코드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코사인 유사도 코드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긍정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부정 분리 코드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워드 클라우드 생성 코드</a:t>
            </a:r>
          </a:p>
        </p:txBody>
      </p:sp>
    </p:spTree>
    <p:extLst>
      <p:ext uri="{BB962C8B-B14F-4D97-AF65-F5344CB8AC3E}">
        <p14:creationId xmlns:p14="http://schemas.microsoft.com/office/powerpoint/2010/main" val="3836096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B5BC2E-CBFB-4F25-B1C1-1A3AD71F9CBD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50608-70A1-49C8-9C22-D8AF14A61B5B}"/>
              </a:ext>
            </a:extLst>
          </p:cNvPr>
          <p:cNvSpPr txBox="1"/>
          <p:nvPr/>
        </p:nvSpPr>
        <p:spPr>
          <a:xfrm>
            <a:off x="990600" y="1405589"/>
            <a:ext cx="6109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네이버 영화 리뷰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크롤링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데이터 가져오기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80FAC8B-3864-441D-A063-EBC5677A081F}"/>
              </a:ext>
            </a:extLst>
          </p:cNvPr>
          <p:cNvSpPr/>
          <p:nvPr/>
        </p:nvSpPr>
        <p:spPr>
          <a:xfrm>
            <a:off x="1126500" y="2473518"/>
            <a:ext cx="2741051" cy="2978893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7E4913-EB98-46E0-8B50-D50AB88339C8}"/>
              </a:ext>
            </a:extLst>
          </p:cNvPr>
          <p:cNvSpPr/>
          <p:nvPr/>
        </p:nvSpPr>
        <p:spPr>
          <a:xfrm>
            <a:off x="1126500" y="3073400"/>
            <a:ext cx="2733648" cy="2681017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NULL </a:t>
            </a:r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제거</a:t>
            </a:r>
            <a:endParaRPr lang="en-US" altLang="ko-KR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문자 제거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6072027-B2A2-4279-AD90-534B5A8B39AB}"/>
              </a:ext>
            </a:extLst>
          </p:cNvPr>
          <p:cNvSpPr/>
          <p:nvPr/>
        </p:nvSpPr>
        <p:spPr>
          <a:xfrm>
            <a:off x="4569033" y="2473518"/>
            <a:ext cx="2741051" cy="2978893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4D87F0-E172-41B2-A4C6-79526A003F87}"/>
              </a:ext>
            </a:extLst>
          </p:cNvPr>
          <p:cNvSpPr/>
          <p:nvPr/>
        </p:nvSpPr>
        <p:spPr>
          <a:xfrm>
            <a:off x="4569033" y="3073400"/>
            <a:ext cx="2733648" cy="2681017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긍정일 확률 구하기</a:t>
            </a:r>
            <a:endParaRPr lang="en-US" altLang="ko-KR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sentiment_pred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BC1017E-7D06-4994-ADD6-59805F180DE9}"/>
              </a:ext>
            </a:extLst>
          </p:cNvPr>
          <p:cNvSpPr/>
          <p:nvPr/>
        </p:nvSpPr>
        <p:spPr>
          <a:xfrm>
            <a:off x="8004163" y="2473518"/>
            <a:ext cx="2741051" cy="2978893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5B7885-9D04-4BB5-ABF6-D82ADD70DA1E}"/>
              </a:ext>
            </a:extLst>
          </p:cNvPr>
          <p:cNvSpPr/>
          <p:nvPr/>
        </p:nvSpPr>
        <p:spPr>
          <a:xfrm>
            <a:off x="8004163" y="3073400"/>
            <a:ext cx="2733648" cy="2681017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Score</a:t>
            </a:r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긍정확률을 </a:t>
            </a:r>
            <a:endParaRPr lang="en-US" altLang="ko-KR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추가한 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dataFrame</a:t>
            </a:r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생성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EB6E7CF-85A8-421E-A6A2-60EBBAA7075C}"/>
              </a:ext>
            </a:extLst>
          </p:cNvPr>
          <p:cNvCxnSpPr>
            <a:cxnSpLocks/>
          </p:cNvCxnSpPr>
          <p:nvPr/>
        </p:nvCxnSpPr>
        <p:spPr>
          <a:xfrm>
            <a:off x="444500" y="6172200"/>
            <a:ext cx="11036300" cy="0"/>
          </a:xfrm>
          <a:prstGeom prst="straightConnector1">
            <a:avLst/>
          </a:prstGeom>
          <a:ln w="5715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286C46-C608-45BC-B63C-2B2A96228A99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493324" y="5754417"/>
            <a:ext cx="0" cy="417783"/>
          </a:xfrm>
          <a:prstGeom prst="line">
            <a:avLst/>
          </a:prstGeom>
          <a:ln w="57150">
            <a:solidFill>
              <a:srgbClr val="142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BD2C2C7C-7A23-4635-ABEB-079940A4CF24}"/>
              </a:ext>
            </a:extLst>
          </p:cNvPr>
          <p:cNvSpPr/>
          <p:nvPr/>
        </p:nvSpPr>
        <p:spPr>
          <a:xfrm>
            <a:off x="2367324" y="6064199"/>
            <a:ext cx="252000" cy="252000"/>
          </a:xfrm>
          <a:prstGeom prst="ellipse">
            <a:avLst/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82F4FB7-169C-47FC-BE02-C625667BCBC4}"/>
              </a:ext>
            </a:extLst>
          </p:cNvPr>
          <p:cNvCxnSpPr>
            <a:cxnSpLocks/>
          </p:cNvCxnSpPr>
          <p:nvPr/>
        </p:nvCxnSpPr>
        <p:spPr>
          <a:xfrm>
            <a:off x="5970000" y="5754417"/>
            <a:ext cx="0" cy="417766"/>
          </a:xfrm>
          <a:prstGeom prst="line">
            <a:avLst/>
          </a:prstGeom>
          <a:ln w="57150">
            <a:solidFill>
              <a:srgbClr val="142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F78F8841-9E22-41BB-9DC9-1BDCE22BF20F}"/>
              </a:ext>
            </a:extLst>
          </p:cNvPr>
          <p:cNvSpPr/>
          <p:nvPr/>
        </p:nvSpPr>
        <p:spPr>
          <a:xfrm>
            <a:off x="5844000" y="6064209"/>
            <a:ext cx="252000" cy="251980"/>
          </a:xfrm>
          <a:prstGeom prst="ellipse">
            <a:avLst/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6CC8624-365C-463A-BEE0-E30771624032}"/>
              </a:ext>
            </a:extLst>
          </p:cNvPr>
          <p:cNvCxnSpPr>
            <a:cxnSpLocks/>
          </p:cNvCxnSpPr>
          <p:nvPr/>
        </p:nvCxnSpPr>
        <p:spPr>
          <a:xfrm>
            <a:off x="9446675" y="5754417"/>
            <a:ext cx="0" cy="417766"/>
          </a:xfrm>
          <a:prstGeom prst="line">
            <a:avLst/>
          </a:prstGeom>
          <a:ln w="57150">
            <a:solidFill>
              <a:srgbClr val="142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4C5F7606-8FB6-475D-B66E-1D3A69721045}"/>
              </a:ext>
            </a:extLst>
          </p:cNvPr>
          <p:cNvSpPr/>
          <p:nvPr/>
        </p:nvSpPr>
        <p:spPr>
          <a:xfrm>
            <a:off x="9320675" y="6064209"/>
            <a:ext cx="252000" cy="251980"/>
          </a:xfrm>
          <a:prstGeom prst="ellipse">
            <a:avLst/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B26DBBCC-7FFA-4368-B0FA-FDE208B279BD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F5BB70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 코드</a:t>
            </a:r>
          </a:p>
        </p:txBody>
      </p:sp>
    </p:spTree>
    <p:extLst>
      <p:ext uri="{BB962C8B-B14F-4D97-AF65-F5344CB8AC3E}">
        <p14:creationId xmlns:p14="http://schemas.microsoft.com/office/powerpoint/2010/main" val="3807912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DE780F-C1B9-42DF-A094-0B632894212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C8434B-BCF4-4846-9DCE-8790FDC79DD1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</a:t>
            </a:r>
            <a:r>
              <a:rPr lang="ko-KR" altLang="en-US" sz="1600" dirty="0" err="1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크롤링</a:t>
            </a:r>
            <a:endParaRPr lang="ko-KR" altLang="en-US" sz="1600" dirty="0">
              <a:solidFill>
                <a:srgbClr val="1424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B2721-446C-4815-A79B-8992BFEABF59}"/>
              </a:ext>
            </a:extLst>
          </p:cNvPr>
          <p:cNvSpPr txBox="1"/>
          <p:nvPr/>
        </p:nvSpPr>
        <p:spPr>
          <a:xfrm>
            <a:off x="3443844" y="4993550"/>
            <a:ext cx="5493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데이터를 추출해주는 패키지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5ECFD50-1658-4BED-B69E-F69EC3006D73}"/>
              </a:ext>
            </a:extLst>
          </p:cNvPr>
          <p:cNvSpPr/>
          <p:nvPr/>
        </p:nvSpPr>
        <p:spPr>
          <a:xfrm>
            <a:off x="1033153" y="1840675"/>
            <a:ext cx="8668985" cy="2211756"/>
          </a:xfrm>
          <a:prstGeom prst="roundRect">
            <a:avLst>
              <a:gd name="adj" fmla="val 10761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import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requests</a:t>
            </a:r>
          </a:p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from </a:t>
            </a:r>
            <a:r>
              <a:rPr lang="en-US" altLang="ko-KR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urllib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import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parse</a:t>
            </a:r>
          </a:p>
          <a:p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from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bs4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import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 err="1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BeautifulSoup</a:t>
            </a:r>
            <a:endParaRPr lang="ko-KR" altLang="en-US" sz="2800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87DF905-ABBE-4F9B-A82B-9F402B4D9B18}"/>
              </a:ext>
            </a:extLst>
          </p:cNvPr>
          <p:cNvCxnSpPr>
            <a:cxnSpLocks/>
          </p:cNvCxnSpPr>
          <p:nvPr/>
        </p:nvCxnSpPr>
        <p:spPr>
          <a:xfrm>
            <a:off x="4358244" y="3705102"/>
            <a:ext cx="0" cy="11637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26AADCA8-8326-464E-B17F-5F8A0F933BF1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상영중인 영화 </a:t>
            </a:r>
            <a:r>
              <a:rPr lang="ko-KR" altLang="en-US" dirty="0" err="1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크롤링</a:t>
            </a:r>
            <a:r>
              <a:rPr lang="ko-KR" altLang="en-US" dirty="0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코드</a:t>
            </a:r>
          </a:p>
        </p:txBody>
      </p:sp>
    </p:spTree>
    <p:extLst>
      <p:ext uri="{BB962C8B-B14F-4D97-AF65-F5344CB8AC3E}">
        <p14:creationId xmlns:p14="http://schemas.microsoft.com/office/powerpoint/2010/main" val="3838155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C8434B-BCF4-4846-9DCE-8790FDC79DD1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</a:t>
            </a:r>
            <a:r>
              <a:rPr lang="ko-KR" altLang="en-US" sz="1600" dirty="0" err="1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크롤링</a:t>
            </a:r>
            <a:endParaRPr lang="ko-KR" altLang="en-US" sz="1600" dirty="0">
              <a:solidFill>
                <a:srgbClr val="1424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A06ABC7-3B66-4155-92EE-EECA64617970}"/>
              </a:ext>
            </a:extLst>
          </p:cNvPr>
          <p:cNvSpPr/>
          <p:nvPr/>
        </p:nvSpPr>
        <p:spPr>
          <a:xfrm>
            <a:off x="1012371" y="1973376"/>
            <a:ext cx="9874666" cy="3710746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B68329-9A12-4524-B084-DB2F90FA17E7}"/>
              </a:ext>
            </a:extLst>
          </p:cNvPr>
          <p:cNvSpPr/>
          <p:nvPr/>
        </p:nvSpPr>
        <p:spPr>
          <a:xfrm>
            <a:off x="1025552" y="2494076"/>
            <a:ext cx="9847996" cy="3289504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BBB3B0-3C0C-49E5-A8BC-9EFA201D7F49}"/>
              </a:ext>
            </a:extLst>
          </p:cNvPr>
          <p:cNvSpPr txBox="1"/>
          <p:nvPr/>
        </p:nvSpPr>
        <p:spPr>
          <a:xfrm>
            <a:off x="1779734" y="2974669"/>
            <a:ext cx="799129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첫 번째 페이지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코드가 잘 작동하는지 확인함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영화 평점과 리뷰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후 저장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영화 평점을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영화 리뷰 데이터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영화 한 개의 리뷰만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3B2D5-C566-484C-9BA8-35AAB5BA0FD3}"/>
              </a:ext>
            </a:extLst>
          </p:cNvPr>
          <p:cNvSpPr txBox="1"/>
          <p:nvPr/>
        </p:nvSpPr>
        <p:spPr>
          <a:xfrm>
            <a:off x="6916901" y="4989006"/>
            <a:ext cx="3448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코드 구성은 모두 동일</a:t>
            </a:r>
            <a:endParaRPr lang="ko-KR" altLang="en-US" sz="2800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D0ED83A-5287-423F-8A5E-F2F4A2472BA7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 리뷰 </a:t>
            </a:r>
            <a:r>
              <a:rPr lang="ko-KR" altLang="en-US" dirty="0" err="1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크롤링</a:t>
            </a:r>
            <a:r>
              <a:rPr lang="ko-KR" altLang="en-US" dirty="0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코드</a:t>
            </a:r>
          </a:p>
        </p:txBody>
      </p:sp>
    </p:spTree>
    <p:extLst>
      <p:ext uri="{BB962C8B-B14F-4D97-AF65-F5344CB8AC3E}">
        <p14:creationId xmlns:p14="http://schemas.microsoft.com/office/powerpoint/2010/main" val="1783608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4C1D303-8CF4-4949-A1B6-21AD559DA95A}"/>
              </a:ext>
            </a:extLst>
          </p:cNvPr>
          <p:cNvSpPr/>
          <p:nvPr/>
        </p:nvSpPr>
        <p:spPr>
          <a:xfrm>
            <a:off x="838200" y="2446019"/>
            <a:ext cx="10320647" cy="1926451"/>
          </a:xfrm>
          <a:prstGeom prst="roundRect">
            <a:avLst>
              <a:gd name="adj" fmla="val 10761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it-IT" altLang="ko-KR" sz="24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base_url = "https://movie.naver.com/movie/point/af/list.naver?&amp;page={}"</a:t>
            </a:r>
          </a:p>
          <a:p>
            <a:pPr>
              <a:lnSpc>
                <a:spcPct val="150000"/>
              </a:lnSpc>
            </a:pPr>
            <a:r>
              <a:rPr lang="it-IT" altLang="ko-KR" sz="24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 = base_url.format(1)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3247EC8-1692-4A53-9B14-48B3A4B463FA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상영중인 영화 </a:t>
            </a:r>
            <a:r>
              <a:rPr lang="ko-KR" altLang="en-US" dirty="0" err="1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크롤링</a:t>
            </a:r>
            <a:r>
              <a:rPr lang="ko-KR" altLang="en-US" dirty="0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10B11-1711-4028-A5BC-50982FA3BCB1}"/>
              </a:ext>
            </a:extLst>
          </p:cNvPr>
          <p:cNvSpPr txBox="1"/>
          <p:nvPr/>
        </p:nvSpPr>
        <p:spPr>
          <a:xfrm>
            <a:off x="1325880" y="5017770"/>
            <a:ext cx="93233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base_url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크롤링해 올 페이지의 </a:t>
            </a:r>
            <a:r>
              <a:rPr lang="ko-KR" altLang="en-US" sz="28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저장하는 변수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page={} :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나중에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불러올 페이지 번호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넣어야 하므로 </a:t>
            </a:r>
            <a:r>
              <a:rPr lang="ko-KR" altLang="en-US" sz="28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중괄호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D36F0-07ED-4865-BF30-BE2DD409AA2E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</a:t>
            </a:r>
            <a:r>
              <a:rPr lang="ko-KR" altLang="en-US" sz="1600" dirty="0" err="1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크롤링</a:t>
            </a:r>
            <a:endParaRPr lang="ko-KR" altLang="en-US" sz="1600" dirty="0">
              <a:solidFill>
                <a:srgbClr val="1424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982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4C1D303-8CF4-4949-A1B6-21AD559DA95A}"/>
              </a:ext>
            </a:extLst>
          </p:cNvPr>
          <p:cNvSpPr/>
          <p:nvPr/>
        </p:nvSpPr>
        <p:spPr>
          <a:xfrm>
            <a:off x="838200" y="1405589"/>
            <a:ext cx="5631180" cy="5029199"/>
          </a:xfrm>
          <a:prstGeom prst="roundRect">
            <a:avLst>
              <a:gd name="adj" fmla="val 10761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 저장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list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comment_list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[]</a:t>
            </a:r>
          </a:p>
          <a:p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for page in range(1, 1001):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base_url.format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(page)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res =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requests.get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if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res.status_code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== 200: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	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생략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interval = round(</a:t>
            </a:r>
            <a:r>
              <a:rPr lang="en-US" altLang="ko-KR" dirty="0" err="1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random.uniform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(0.2, 1.2), 2)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time.sleep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(interval)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print("finish")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02C9D-DABF-491D-AAEA-C302EDE985D2}"/>
              </a:ext>
            </a:extLst>
          </p:cNvPr>
          <p:cNvSpPr txBox="1"/>
          <p:nvPr/>
        </p:nvSpPr>
        <p:spPr>
          <a:xfrm>
            <a:off x="6572253" y="3778652"/>
            <a:ext cx="506349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시 사이트에 너무 자주 접근하면 </a:t>
            </a:r>
            <a:r>
              <a:rPr lang="ko-KR" altLang="en-US" sz="2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판단해 </a:t>
            </a:r>
            <a:r>
              <a:rPr lang="ko-KR" altLang="en-US" sz="2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접근 차단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하는 문제 발생 가능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random.uniform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</a:t>
            </a:r>
            <a:r>
              <a:rPr lang="ko-KR" altLang="en-US" sz="2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딜레이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걸어줌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EE1517-D21D-4A43-99CD-B2A4D97B0058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</a:t>
            </a:r>
            <a:r>
              <a:rPr lang="ko-KR" altLang="en-US" sz="1600" dirty="0" err="1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크롤링</a:t>
            </a:r>
            <a:endParaRPr lang="ko-KR" altLang="en-US" sz="1600" dirty="0">
              <a:solidFill>
                <a:srgbClr val="1424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9AA07D7-E23C-4147-9226-19FA8D5B012A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상영중인 영화 </a:t>
            </a:r>
            <a:r>
              <a:rPr lang="ko-KR" altLang="en-US" dirty="0" err="1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크롤링</a:t>
            </a:r>
            <a:r>
              <a:rPr lang="ko-KR" altLang="en-US" dirty="0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코드</a:t>
            </a:r>
          </a:p>
        </p:txBody>
      </p:sp>
    </p:spTree>
    <p:extLst>
      <p:ext uri="{BB962C8B-B14F-4D97-AF65-F5344CB8AC3E}">
        <p14:creationId xmlns:p14="http://schemas.microsoft.com/office/powerpoint/2010/main" val="2414789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216311D-334E-46AA-B1AC-179BC92A1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63" t="56000" r="30182" b="23167"/>
          <a:stretch/>
        </p:blipFill>
        <p:spPr>
          <a:xfrm>
            <a:off x="331470" y="2619806"/>
            <a:ext cx="11022330" cy="24345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18D434-42F8-49CB-B42B-B5AAEEADA251}"/>
              </a:ext>
            </a:extLst>
          </p:cNvPr>
          <p:cNvSpPr txBox="1"/>
          <p:nvPr/>
        </p:nvSpPr>
        <p:spPr>
          <a:xfrm>
            <a:off x="3643155" y="5546467"/>
            <a:ext cx="4398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제목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링크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평점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 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CB328-62FB-4079-B12C-F33A7FD1B824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</a:t>
            </a:r>
            <a:r>
              <a:rPr lang="ko-KR" altLang="en-US" sz="1600" dirty="0" err="1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크롤링</a:t>
            </a:r>
            <a:endParaRPr lang="ko-KR" altLang="en-US" sz="1600" dirty="0">
              <a:solidFill>
                <a:srgbClr val="1424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272399-7B76-423C-B2C4-6BEFEDE9A65E}"/>
              </a:ext>
            </a:extLst>
          </p:cNvPr>
          <p:cNvSpPr txBox="1"/>
          <p:nvPr/>
        </p:nvSpPr>
        <p:spPr>
          <a:xfrm>
            <a:off x="990600" y="1405589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C4336D6-68CC-4E1C-A58C-91485B36EAC0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상영중인 영화 </a:t>
            </a:r>
            <a:r>
              <a:rPr lang="ko-KR" altLang="en-US" dirty="0" err="1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크롤링</a:t>
            </a:r>
            <a:r>
              <a:rPr lang="ko-KR" altLang="en-US" dirty="0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코드</a:t>
            </a:r>
          </a:p>
        </p:txBody>
      </p:sp>
    </p:spTree>
    <p:extLst>
      <p:ext uri="{BB962C8B-B14F-4D97-AF65-F5344CB8AC3E}">
        <p14:creationId xmlns:p14="http://schemas.microsoft.com/office/powerpoint/2010/main" val="2875649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B2390F3-CB87-402C-9D50-9B31F22C6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" t="56587" r="70503" b="24085"/>
          <a:stretch/>
        </p:blipFill>
        <p:spPr>
          <a:xfrm>
            <a:off x="2262693" y="2045970"/>
            <a:ext cx="7401752" cy="276606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8E19E37-0402-40BE-B22C-9EA71EEEBC8C}"/>
              </a:ext>
            </a:extLst>
          </p:cNvPr>
          <p:cNvSpPr/>
          <p:nvPr/>
        </p:nvSpPr>
        <p:spPr>
          <a:xfrm>
            <a:off x="3405693" y="3577590"/>
            <a:ext cx="1051560" cy="76581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B9440D-4F75-4568-9A75-6126D2C34192}"/>
              </a:ext>
            </a:extLst>
          </p:cNvPr>
          <p:cNvSpPr txBox="1"/>
          <p:nvPr/>
        </p:nvSpPr>
        <p:spPr>
          <a:xfrm>
            <a:off x="2527555" y="5372702"/>
            <a:ext cx="71368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앞 코드와 목적은 같으나 상영 중이 아닌 영화의 경우 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관람객 태그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붙은 리뷰와 붙지 않은 리뷰 존재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6549E-6CD1-405B-B503-480F1A364244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</a:t>
            </a:r>
            <a:r>
              <a:rPr lang="ko-KR" altLang="en-US" sz="1600" dirty="0" err="1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크롤링</a:t>
            </a:r>
            <a:endParaRPr lang="ko-KR" altLang="en-US" sz="1600" dirty="0">
              <a:solidFill>
                <a:srgbClr val="1424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0488549-1974-4A65-8CBC-B17248EB29E4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상영중이</a:t>
            </a:r>
            <a:r>
              <a:rPr lang="en-US" altLang="ko-KR" dirty="0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dirty="0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아닌 영화 </a:t>
            </a:r>
            <a:r>
              <a:rPr lang="ko-KR" altLang="en-US" dirty="0" err="1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크롤링</a:t>
            </a:r>
            <a:r>
              <a:rPr lang="ko-KR" altLang="en-US" dirty="0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코드</a:t>
            </a:r>
          </a:p>
        </p:txBody>
      </p:sp>
    </p:spTree>
    <p:extLst>
      <p:ext uri="{BB962C8B-B14F-4D97-AF65-F5344CB8AC3E}">
        <p14:creationId xmlns:p14="http://schemas.microsoft.com/office/powerpoint/2010/main" val="2129302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4C1D303-8CF4-4949-A1B6-21AD559DA95A}"/>
              </a:ext>
            </a:extLst>
          </p:cNvPr>
          <p:cNvSpPr/>
          <p:nvPr/>
        </p:nvSpPr>
        <p:spPr>
          <a:xfrm>
            <a:off x="1341120" y="1405589"/>
            <a:ext cx="5825490" cy="5029199"/>
          </a:xfrm>
          <a:prstGeom prst="roundRect">
            <a:avLst>
              <a:gd name="adj" fmla="val 10761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 저장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list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comment_list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[]</a:t>
            </a:r>
          </a:p>
          <a:p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for page in range(1, 1001):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base_url.format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(page)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res =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requests.get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if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res.status_code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== 200: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	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생략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if </a:t>
            </a:r>
            <a:r>
              <a:rPr lang="en-US" altLang="ko-KR" dirty="0" err="1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comment.startswith</a:t>
            </a:r>
            <a:r>
              <a:rPr lang="en-US" altLang="ko-KR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('</a:t>
            </a:r>
            <a:r>
              <a:rPr lang="ko-KR" altLang="en-US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관람객</a:t>
            </a:r>
            <a:r>
              <a:rPr lang="en-US" altLang="ko-KR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'):</a:t>
            </a:r>
          </a:p>
          <a:p>
            <a:r>
              <a:rPr lang="en-US" altLang="ko-KR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	comment = comment[3:].strip()</a:t>
            </a:r>
            <a:endParaRPr lang="ko-KR" altLang="en-US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interval = round(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random.uniform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(0.2, 1.2), 2)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time.sleep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(interval)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print("finish")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E1FEE2-D00F-496A-8D9C-A392FC2D27DF}"/>
              </a:ext>
            </a:extLst>
          </p:cNvPr>
          <p:cNvSpPr txBox="1"/>
          <p:nvPr/>
        </p:nvSpPr>
        <p:spPr>
          <a:xfrm>
            <a:off x="7589521" y="4788868"/>
            <a:ext cx="35661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관람객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 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제거</a:t>
            </a:r>
          </a:p>
          <a:p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FBDF1-B1DC-4E8E-9178-D19D1E4B0B58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</a:t>
            </a:r>
            <a:r>
              <a:rPr lang="ko-KR" altLang="en-US" sz="1600" dirty="0" err="1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크롤링</a:t>
            </a:r>
            <a:endParaRPr lang="ko-KR" altLang="en-US" sz="1600" dirty="0">
              <a:solidFill>
                <a:srgbClr val="1424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D2D1D7-7D0F-4ECC-B73D-99006467EC0C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상영중이</a:t>
            </a:r>
            <a:r>
              <a:rPr lang="ko-KR" altLang="en-US" dirty="0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아닌 영화 </a:t>
            </a:r>
            <a:r>
              <a:rPr lang="ko-KR" altLang="en-US" dirty="0" err="1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크롤링</a:t>
            </a:r>
            <a:r>
              <a:rPr lang="ko-KR" altLang="en-US" dirty="0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코드</a:t>
            </a:r>
          </a:p>
        </p:txBody>
      </p:sp>
    </p:spTree>
    <p:extLst>
      <p:ext uri="{BB962C8B-B14F-4D97-AF65-F5344CB8AC3E}">
        <p14:creationId xmlns:p14="http://schemas.microsoft.com/office/powerpoint/2010/main" val="2583081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F26D17-47CC-417B-85F1-3ACBAF556AC1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 중복 확인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FE76CAB-2E07-4489-9E02-B507CBE6D80B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크롤링</a:t>
            </a:r>
            <a:r>
              <a:rPr lang="ko-KR" altLang="en-US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리뷰 중복 확인 코드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B3A0429-A89C-4F13-A4B8-95EBE22DC38A}"/>
              </a:ext>
            </a:extLst>
          </p:cNvPr>
          <p:cNvSpPr/>
          <p:nvPr/>
        </p:nvSpPr>
        <p:spPr>
          <a:xfrm>
            <a:off x="1524000" y="1405590"/>
            <a:ext cx="8668985" cy="2539780"/>
          </a:xfrm>
          <a:prstGeom prst="roundRect">
            <a:avLst>
              <a:gd name="adj" fmla="val 10761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for </a:t>
            </a:r>
            <a:r>
              <a:rPr lang="en-US" altLang="ko-KR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in range(1, </a:t>
            </a:r>
            <a:r>
              <a:rPr lang="en-US" altLang="ko-KR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len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(rev)):</a:t>
            </a:r>
          </a:p>
          <a:p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if </a:t>
            </a:r>
            <a:r>
              <a:rPr lang="en-US" altLang="ko-KR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!= 73689:</a:t>
            </a:r>
          </a:p>
          <a:p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if rev['review'][</a:t>
            </a:r>
            <a:r>
              <a:rPr lang="en-US" altLang="ko-KR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== rev['review'][73689]:</a:t>
            </a:r>
          </a:p>
          <a:p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print('yes', </a:t>
            </a:r>
            <a:r>
              <a:rPr lang="en-US" altLang="ko-KR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82B799-123C-4E06-8A67-17E1D3EEA1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5" t="50077" r="86688" b="41764"/>
          <a:stretch/>
        </p:blipFill>
        <p:spPr>
          <a:xfrm>
            <a:off x="1687830" y="4178300"/>
            <a:ext cx="2630486" cy="22199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0E6914-6D80-457D-A082-101F88710327}"/>
              </a:ext>
            </a:extLst>
          </p:cNvPr>
          <p:cNvSpPr txBox="1"/>
          <p:nvPr/>
        </p:nvSpPr>
        <p:spPr>
          <a:xfrm>
            <a:off x="4685986" y="4688115"/>
            <a:ext cx="66678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중복이 많이 발생하지 않음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영화 리뷰 특성상 영화별로 한 아이디 당 하나의 리뷰만 남길 수 있음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2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-&gt;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중복을 지우지 않기로 결정</a:t>
            </a:r>
          </a:p>
        </p:txBody>
      </p:sp>
    </p:spTree>
    <p:extLst>
      <p:ext uri="{BB962C8B-B14F-4D97-AF65-F5344CB8AC3E}">
        <p14:creationId xmlns:p14="http://schemas.microsoft.com/office/powerpoint/2010/main" val="1705749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B5BC2E-CBFB-4F25-B1C1-1A3AD71F9CBD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50608-70A1-49C8-9C22-D8AF14A61B5B}"/>
              </a:ext>
            </a:extLst>
          </p:cNvPr>
          <p:cNvSpPr txBox="1"/>
          <p:nvPr/>
        </p:nvSpPr>
        <p:spPr>
          <a:xfrm>
            <a:off x="990600" y="1405589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예측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6EC93C6-B853-4DBF-B4D8-07179BB18220}"/>
              </a:ext>
            </a:extLst>
          </p:cNvPr>
          <p:cNvSpPr/>
          <p:nvPr/>
        </p:nvSpPr>
        <p:spPr>
          <a:xfrm>
            <a:off x="990600" y="2183130"/>
            <a:ext cx="10199370" cy="4217670"/>
          </a:xfrm>
          <a:prstGeom prst="roundRect">
            <a:avLst>
              <a:gd name="adj" fmla="val 10761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predicted = []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def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sentiment_pred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new_sentence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new_sentence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okt.morphs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new_sentence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stem=True)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new_sentence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[word for word in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new_sentence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if not word in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stopwords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encoded =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tokenizer.texts_to_sequences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([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new_sentence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])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pad_new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pad_sequences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(encoded,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maxlen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max_len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score = float(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model.predict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pad_new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))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predicted.append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(round(score, 5))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EED87-D6F8-4A80-BD60-EEAC12DC5BA5}"/>
              </a:ext>
            </a:extLst>
          </p:cNvPr>
          <p:cNvSpPr txBox="1"/>
          <p:nvPr/>
        </p:nvSpPr>
        <p:spPr>
          <a:xfrm>
            <a:off x="9477632" y="3645243"/>
            <a:ext cx="1430200" cy="2135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토큰화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불용어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제거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정수 인코딩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패딩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1ECA362-A115-43C3-8A3C-E876A054F7A0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F5BB70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 코드</a:t>
            </a:r>
          </a:p>
        </p:txBody>
      </p:sp>
    </p:spTree>
    <p:extLst>
      <p:ext uri="{BB962C8B-B14F-4D97-AF65-F5344CB8AC3E}">
        <p14:creationId xmlns:p14="http://schemas.microsoft.com/office/powerpoint/2010/main" val="1473993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13D53-DA9A-4B38-840F-FFF62818C37A}"/>
              </a:ext>
            </a:extLst>
          </p:cNvPr>
          <p:cNvSpPr txBox="1">
            <a:spLocks/>
          </p:cNvSpPr>
          <p:nvPr/>
        </p:nvSpPr>
        <p:spPr>
          <a:xfrm>
            <a:off x="838200" y="115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주요 개념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A61436-D541-412E-A4F0-3E953BE07018}"/>
              </a:ext>
            </a:extLst>
          </p:cNvPr>
          <p:cNvSpPr txBox="1"/>
          <p:nvPr/>
        </p:nvSpPr>
        <p:spPr>
          <a:xfrm>
            <a:off x="990600" y="1405589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-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RNN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16A799-6509-48E1-81B7-DEE170547767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코드 개념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6A4BEF-9805-4D33-81CF-BDE00DFCA347}"/>
              </a:ext>
            </a:extLst>
          </p:cNvPr>
          <p:cNvSpPr txBox="1"/>
          <p:nvPr/>
        </p:nvSpPr>
        <p:spPr>
          <a:xfrm>
            <a:off x="2841615" y="2204307"/>
            <a:ext cx="6508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</a:t>
            </a:r>
            <a:r>
              <a:rPr lang="ko-KR" altLang="en-US" sz="48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4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</a:t>
            </a:r>
            <a:r>
              <a:rPr lang="en-US" altLang="ko-KR" sz="48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work</a:t>
            </a:r>
            <a:r>
              <a:rPr lang="ko-KR" altLang="en-US" sz="4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</a:t>
            </a:r>
            <a:r>
              <a:rPr lang="en-US" altLang="ko-KR" sz="48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at</a:t>
            </a:r>
            <a:r>
              <a:rPr lang="ko-KR" altLang="en-US" sz="4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google</a:t>
            </a:r>
            <a:endParaRPr lang="ko-KR" altLang="en-US" sz="4800" dirty="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E717FF-27E6-4874-8521-A40C0FEF3C36}"/>
              </a:ext>
            </a:extLst>
          </p:cNvPr>
          <p:cNvSpPr txBox="1"/>
          <p:nvPr/>
        </p:nvSpPr>
        <p:spPr>
          <a:xfrm>
            <a:off x="2841614" y="4121810"/>
            <a:ext cx="6508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</a:t>
            </a:r>
            <a:r>
              <a:rPr lang="ko-KR" altLang="en-US" sz="4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</a:t>
            </a:r>
            <a:r>
              <a:rPr lang="en-US" altLang="ko-KR" sz="48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google</a:t>
            </a:r>
            <a:r>
              <a:rPr lang="ko-KR" altLang="en-US" sz="4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</a:t>
            </a:r>
            <a:r>
              <a:rPr lang="en-US" altLang="ko-KR" sz="48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at</a:t>
            </a:r>
            <a:r>
              <a:rPr lang="ko-KR" altLang="en-US" sz="4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work</a:t>
            </a:r>
            <a:endParaRPr lang="ko-KR" altLang="en-US" sz="4800" dirty="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F7CC07-26B3-46BC-9EDD-5748085BA9E8}"/>
              </a:ext>
            </a:extLst>
          </p:cNvPr>
          <p:cNvSpPr txBox="1"/>
          <p:nvPr/>
        </p:nvSpPr>
        <p:spPr>
          <a:xfrm>
            <a:off x="2486527" y="3228945"/>
            <a:ext cx="1187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pronoun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7DEF80-1492-4426-81A7-268881BD2E82}"/>
              </a:ext>
            </a:extLst>
          </p:cNvPr>
          <p:cNvSpPr txBox="1"/>
          <p:nvPr/>
        </p:nvSpPr>
        <p:spPr>
          <a:xfrm>
            <a:off x="4195009" y="3228945"/>
            <a:ext cx="978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verb</a:t>
            </a:r>
            <a:endParaRPr lang="ko-KR" altLang="en-US" sz="2000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9688ED-10B7-4F1F-865B-9C2D4A5BE587}"/>
              </a:ext>
            </a:extLst>
          </p:cNvPr>
          <p:cNvSpPr txBox="1"/>
          <p:nvPr/>
        </p:nvSpPr>
        <p:spPr>
          <a:xfrm>
            <a:off x="5502440" y="3228945"/>
            <a:ext cx="163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preposition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58CC9A-C8FE-4126-92DE-CD24758C5710}"/>
              </a:ext>
            </a:extLst>
          </p:cNvPr>
          <p:cNvSpPr txBox="1"/>
          <p:nvPr/>
        </p:nvSpPr>
        <p:spPr>
          <a:xfrm>
            <a:off x="7796462" y="3228945"/>
            <a:ext cx="1010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noun</a:t>
            </a:r>
            <a:endParaRPr lang="ko-KR" altLang="en-US" sz="20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65BB5C-D24C-410B-9615-0AE010C06196}"/>
              </a:ext>
            </a:extLst>
          </p:cNvPr>
          <p:cNvSpPr txBox="1"/>
          <p:nvPr/>
        </p:nvSpPr>
        <p:spPr>
          <a:xfrm>
            <a:off x="2486527" y="5052301"/>
            <a:ext cx="1187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pronoun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92D3B0-7C9F-40F0-85EB-34679FEAD455}"/>
              </a:ext>
            </a:extLst>
          </p:cNvPr>
          <p:cNvSpPr txBox="1"/>
          <p:nvPr/>
        </p:nvSpPr>
        <p:spPr>
          <a:xfrm>
            <a:off x="4355432" y="5042846"/>
            <a:ext cx="978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verb</a:t>
            </a:r>
            <a:endParaRPr lang="ko-KR" altLang="en-US" sz="2000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E2DC77-AB67-4138-888D-7C306239D2BA}"/>
              </a:ext>
            </a:extLst>
          </p:cNvPr>
          <p:cNvSpPr txBox="1"/>
          <p:nvPr/>
        </p:nvSpPr>
        <p:spPr>
          <a:xfrm>
            <a:off x="6095998" y="5052301"/>
            <a:ext cx="163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preposition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74D46C-B8F1-4065-BB19-2AC478BEF479}"/>
              </a:ext>
            </a:extLst>
          </p:cNvPr>
          <p:cNvSpPr txBox="1"/>
          <p:nvPr/>
        </p:nvSpPr>
        <p:spPr>
          <a:xfrm>
            <a:off x="7988969" y="5052301"/>
            <a:ext cx="1010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noun</a:t>
            </a:r>
            <a:endParaRPr lang="ko-KR" altLang="en-US" sz="20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E4F3AB-D76B-42FF-8004-0422E38526B0}"/>
              </a:ext>
            </a:extLst>
          </p:cNvPr>
          <p:cNvSpPr txBox="1"/>
          <p:nvPr/>
        </p:nvSpPr>
        <p:spPr>
          <a:xfrm>
            <a:off x="3941401" y="5871411"/>
            <a:ext cx="4309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Wingdings" panose="05000000000000000000" pitchFamily="2" charset="2"/>
              </a:rPr>
              <a:t>-&gt;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Wingdings" panose="05000000000000000000" pitchFamily="2" charset="2"/>
              </a:rPr>
              <a:t>단어의 </a:t>
            </a:r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Wingdings" panose="05000000000000000000" pitchFamily="2" charset="2"/>
              </a:rPr>
              <a:t>“</a:t>
            </a:r>
            <a:r>
              <a:rPr lang="ko-KR" altLang="en-US" sz="32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Wingdings" panose="05000000000000000000" pitchFamily="2" charset="2"/>
              </a:rPr>
              <a:t>순서</a:t>
            </a:r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Wingdings" panose="05000000000000000000" pitchFamily="2" charset="2"/>
              </a:rPr>
              <a:t>”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Wingdings" panose="05000000000000000000" pitchFamily="2" charset="2"/>
              </a:rPr>
              <a:t> 중요</a:t>
            </a:r>
            <a:endParaRPr lang="ko-KR" alt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915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B5BC2E-CBFB-4F25-B1C1-1A3AD71F9CBD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50608-70A1-49C8-9C22-D8AF14A61B5B}"/>
              </a:ext>
            </a:extLst>
          </p:cNvPr>
          <p:cNvSpPr txBox="1"/>
          <p:nvPr/>
        </p:nvSpPr>
        <p:spPr>
          <a:xfrm>
            <a:off x="990600" y="1405589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예측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6EC93C6-B853-4DBF-B4D8-07179BB18220}"/>
              </a:ext>
            </a:extLst>
          </p:cNvPr>
          <p:cNvSpPr/>
          <p:nvPr/>
        </p:nvSpPr>
        <p:spPr>
          <a:xfrm>
            <a:off x="3136031" y="1349916"/>
            <a:ext cx="5919936" cy="5372385"/>
          </a:xfrm>
          <a:prstGeom prst="roundRect">
            <a:avLst>
              <a:gd name="adj" fmla="val 10761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8EADA8-B917-4E52-B84F-99E1009C04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4" t="16000" r="51685" b="13123"/>
          <a:stretch/>
        </p:blipFill>
        <p:spPr>
          <a:xfrm>
            <a:off x="3569769" y="1664268"/>
            <a:ext cx="5052461" cy="4860758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0F4DE44-A32E-4352-98EE-CE7D111813D6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F5BB70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 코드</a:t>
            </a:r>
          </a:p>
        </p:txBody>
      </p:sp>
    </p:spTree>
    <p:extLst>
      <p:ext uri="{BB962C8B-B14F-4D97-AF65-F5344CB8AC3E}">
        <p14:creationId xmlns:p14="http://schemas.microsoft.com/office/powerpoint/2010/main" val="10743161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B5BC2E-CBFB-4F25-B1C1-1A3AD71F9CBD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50608-70A1-49C8-9C22-D8AF14A61B5B}"/>
              </a:ext>
            </a:extLst>
          </p:cNvPr>
          <p:cNvSpPr txBox="1"/>
          <p:nvPr/>
        </p:nvSpPr>
        <p:spPr>
          <a:xfrm>
            <a:off x="990600" y="1405589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AF328C-7FFC-4F6A-941E-8E890A704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52" t="31429" r="19286" b="29312"/>
          <a:stretch/>
        </p:blipFill>
        <p:spPr>
          <a:xfrm>
            <a:off x="1407885" y="2345155"/>
            <a:ext cx="9611460" cy="32774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A387F9-284A-408B-B55A-25624261F294}"/>
              </a:ext>
            </a:extLst>
          </p:cNvPr>
          <p:cNvSpPr txBox="1"/>
          <p:nvPr/>
        </p:nvSpPr>
        <p:spPr>
          <a:xfrm>
            <a:off x="2759813" y="5977383"/>
            <a:ext cx="6136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제목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링크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평점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감성평가 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99C445-E8D3-4D10-ADA4-FCE4FD037653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F5BB70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 코드</a:t>
            </a:r>
          </a:p>
        </p:txBody>
      </p:sp>
    </p:spTree>
    <p:extLst>
      <p:ext uri="{BB962C8B-B14F-4D97-AF65-F5344CB8AC3E}">
        <p14:creationId xmlns:p14="http://schemas.microsoft.com/office/powerpoint/2010/main" val="34782326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B5BC2E-CBFB-4F25-B1C1-1A3AD71F9CBD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387F9-284A-408B-B55A-25624261F294}"/>
              </a:ext>
            </a:extLst>
          </p:cNvPr>
          <p:cNvSpPr txBox="1"/>
          <p:nvPr/>
        </p:nvSpPr>
        <p:spPr>
          <a:xfrm>
            <a:off x="2105143" y="1188136"/>
            <a:ext cx="74871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 점수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(sentiment)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평점 사이의 상관관계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코사인 유사도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(cosine similarity)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99C445-E8D3-4D10-ADA4-FCE4FD037653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F5BB70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 코드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0649F5-03EF-2E4C-ACD8-31305A4E2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66" y="3377853"/>
            <a:ext cx="8508543" cy="25959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A089C7-6C1A-BA46-94C5-DC6FAADD21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52" t="32443" r="19286" b="60552"/>
          <a:stretch/>
        </p:blipFill>
        <p:spPr>
          <a:xfrm>
            <a:off x="1290270" y="2429821"/>
            <a:ext cx="9611460" cy="584775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978182B6-D4A7-824E-B7B5-494F5BF33204}"/>
              </a:ext>
            </a:extLst>
          </p:cNvPr>
          <p:cNvSpPr/>
          <p:nvPr/>
        </p:nvSpPr>
        <p:spPr>
          <a:xfrm>
            <a:off x="4923770" y="2387718"/>
            <a:ext cx="668867" cy="668979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F3ADDC0D-22B1-8343-BD73-89925FD0C1FA}"/>
              </a:ext>
            </a:extLst>
          </p:cNvPr>
          <p:cNvSpPr/>
          <p:nvPr/>
        </p:nvSpPr>
        <p:spPr>
          <a:xfrm>
            <a:off x="10003770" y="2345617"/>
            <a:ext cx="897960" cy="668979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4566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B5BC2E-CBFB-4F25-B1C1-1A3AD71F9CBD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387F9-284A-408B-B55A-25624261F294}"/>
              </a:ext>
            </a:extLst>
          </p:cNvPr>
          <p:cNvSpPr txBox="1"/>
          <p:nvPr/>
        </p:nvSpPr>
        <p:spPr>
          <a:xfrm>
            <a:off x="2105143" y="1188136"/>
            <a:ext cx="74871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 점수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(sentiment)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평점 사이의 상관관계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코사인 유사도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(cosine similarity)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99C445-E8D3-4D10-ADA4-FCE4FD037653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F5BB70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 코드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FB373F3-D883-B741-A309-C516995CF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09" y="2513699"/>
            <a:ext cx="11563907" cy="2437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CA7FCA-A211-804B-9EEF-3E11B574D933}"/>
              </a:ext>
            </a:extLst>
          </p:cNvPr>
          <p:cNvSpPr txBox="1"/>
          <p:nvPr/>
        </p:nvSpPr>
        <p:spPr>
          <a:xfrm>
            <a:off x="3314629" y="5418398"/>
            <a:ext cx="5562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관람객 평점 데이터는 믿을 만 하다</a:t>
            </a:r>
            <a:r>
              <a:rPr lang="en-US" altLang="ko-KR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32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1275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B5BC2E-CBFB-4F25-B1C1-1A3AD71F9CBD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387F9-284A-408B-B55A-25624261F294}"/>
              </a:ext>
            </a:extLst>
          </p:cNvPr>
          <p:cNvSpPr txBox="1"/>
          <p:nvPr/>
        </p:nvSpPr>
        <p:spPr>
          <a:xfrm>
            <a:off x="2888878" y="1481789"/>
            <a:ext cx="6005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평균과 실제 관람객 평점 비교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99C445-E8D3-4D10-ADA4-FCE4FD037653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F5BB70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영화리뷰 감성분석 코드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45A60D4-79B3-0849-8DA5-6AFB5BF8F8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" t="7737" r="6360" b="7773"/>
          <a:stretch/>
        </p:blipFill>
        <p:spPr>
          <a:xfrm>
            <a:off x="4237013" y="2142764"/>
            <a:ext cx="3931919" cy="180267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48164EF-6F6B-FD40-A174-BBB16FB108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" t="4908" r="14710" b="8010"/>
          <a:stretch/>
        </p:blipFill>
        <p:spPr>
          <a:xfrm>
            <a:off x="8597291" y="2142763"/>
            <a:ext cx="2756509" cy="180267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4095B9C-CC97-314A-A702-87DA400E6E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" t="6061" r="6503" b="7914"/>
          <a:stretch/>
        </p:blipFill>
        <p:spPr>
          <a:xfrm>
            <a:off x="2496438" y="4034776"/>
            <a:ext cx="3238501" cy="1802675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61A29C5-33F9-5D43-B90F-E708DC5183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r="5812" b="8424"/>
          <a:stretch/>
        </p:blipFill>
        <p:spPr>
          <a:xfrm>
            <a:off x="6739000" y="4021637"/>
            <a:ext cx="2956562" cy="1802675"/>
          </a:xfrm>
          <a:prstGeom prst="rect">
            <a:avLst/>
          </a:prstGeom>
        </p:spPr>
      </p:pic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D28F2A6C-560D-2E44-A082-0769EE310E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" t="8257" r="4421" b="7253"/>
          <a:stretch/>
        </p:blipFill>
        <p:spPr>
          <a:xfrm>
            <a:off x="330083" y="2155901"/>
            <a:ext cx="3366706" cy="1802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126B91-841C-714C-A775-7895F25FCF57}"/>
              </a:ext>
            </a:extLst>
          </p:cNvPr>
          <p:cNvSpPr txBox="1"/>
          <p:nvPr/>
        </p:nvSpPr>
        <p:spPr>
          <a:xfrm>
            <a:off x="1275898" y="6023382"/>
            <a:ext cx="9640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</a:t>
            </a:r>
            <a:r>
              <a:rPr lang="ko-KR" altLang="en-US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평균은  실제 관람객 평점과 약 </a:t>
            </a:r>
            <a:r>
              <a:rPr lang="en-US" altLang="ko-KR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 차이 </a:t>
            </a:r>
            <a:r>
              <a:rPr lang="en-US" altLang="ko-KR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but </a:t>
            </a:r>
            <a:r>
              <a:rPr lang="ko-KR" altLang="en-US" sz="32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유사경향</a:t>
            </a:r>
            <a:endParaRPr lang="en-US" altLang="ko-KR" sz="32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211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3247EC8-1692-4A53-9B14-48B3A4B463FA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워드클라우드</a:t>
            </a:r>
            <a:r>
              <a:rPr lang="ko-KR" altLang="en-US" dirty="0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생성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FBDF1-B1DC-4E8E-9178-D19D1E4B0B58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워드클라우드</a:t>
            </a:r>
            <a:endParaRPr lang="ko-KR" altLang="en-US" sz="1600" dirty="0">
              <a:solidFill>
                <a:srgbClr val="1424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7EFC40E-55F7-4244-A131-2843EE71E0B0}"/>
              </a:ext>
            </a:extLst>
          </p:cNvPr>
          <p:cNvSpPr/>
          <p:nvPr/>
        </p:nvSpPr>
        <p:spPr>
          <a:xfrm>
            <a:off x="2545816" y="2140291"/>
            <a:ext cx="3048000" cy="3710746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1CDF76-5C26-4B78-9C99-E01470A3741A}"/>
              </a:ext>
            </a:extLst>
          </p:cNvPr>
          <p:cNvSpPr/>
          <p:nvPr/>
        </p:nvSpPr>
        <p:spPr>
          <a:xfrm>
            <a:off x="2558997" y="3011715"/>
            <a:ext cx="3018355" cy="2938780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1359F61-7305-4590-AACD-D7C60D596CB0}"/>
              </a:ext>
            </a:extLst>
          </p:cNvPr>
          <p:cNvSpPr/>
          <p:nvPr/>
        </p:nvSpPr>
        <p:spPr>
          <a:xfrm>
            <a:off x="6614650" y="2140291"/>
            <a:ext cx="3048000" cy="3710746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B13D6B-035A-4684-BC13-1986A7E75F45}"/>
              </a:ext>
            </a:extLst>
          </p:cNvPr>
          <p:cNvSpPr/>
          <p:nvPr/>
        </p:nvSpPr>
        <p:spPr>
          <a:xfrm>
            <a:off x="6627831" y="3011715"/>
            <a:ext cx="3018355" cy="2938780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719146-3A11-4638-BFAD-001D74B35CDC}"/>
              </a:ext>
            </a:extLst>
          </p:cNvPr>
          <p:cNvSpPr txBox="1"/>
          <p:nvPr/>
        </p:nvSpPr>
        <p:spPr>
          <a:xfrm>
            <a:off x="990600" y="1405589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패키지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E99294-6D6A-4448-ADA7-1346F7A859B8}"/>
              </a:ext>
            </a:extLst>
          </p:cNvPr>
          <p:cNvSpPr txBox="1"/>
          <p:nvPr/>
        </p:nvSpPr>
        <p:spPr>
          <a:xfrm>
            <a:off x="3052301" y="3858973"/>
            <a:ext cx="2053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Konlpy.tag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Okt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97C5EF-B712-4229-A11E-C99207F2C73E}"/>
              </a:ext>
            </a:extLst>
          </p:cNvPr>
          <p:cNvSpPr txBox="1"/>
          <p:nvPr/>
        </p:nvSpPr>
        <p:spPr>
          <a:xfrm>
            <a:off x="6731875" y="3858972"/>
            <a:ext cx="2831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wordcloud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WordCloud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395A54-EB6F-400B-85A3-73F269922503}"/>
              </a:ext>
            </a:extLst>
          </p:cNvPr>
          <p:cNvSpPr txBox="1"/>
          <p:nvPr/>
        </p:nvSpPr>
        <p:spPr>
          <a:xfrm>
            <a:off x="3161103" y="2350117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형태소 분석기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713D23-2B78-4E17-8537-FDF4FD805BCA}"/>
              </a:ext>
            </a:extLst>
          </p:cNvPr>
          <p:cNvSpPr txBox="1"/>
          <p:nvPr/>
        </p:nvSpPr>
        <p:spPr>
          <a:xfrm>
            <a:off x="7363083" y="2357254"/>
            <a:ext cx="1661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워드클라우드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9710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D719146-3A11-4638-BFAD-001D74B35CDC}"/>
              </a:ext>
            </a:extLst>
          </p:cNvPr>
          <p:cNvSpPr txBox="1"/>
          <p:nvPr/>
        </p:nvSpPr>
        <p:spPr>
          <a:xfrm>
            <a:off x="990600" y="1405589"/>
            <a:ext cx="3461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특수문자 및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null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제거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B8A66EF-50A8-4120-A67C-7BDE2D1BBA1F}"/>
              </a:ext>
            </a:extLst>
          </p:cNvPr>
          <p:cNvSpPr/>
          <p:nvPr/>
        </p:nvSpPr>
        <p:spPr>
          <a:xfrm>
            <a:off x="1223735" y="2619806"/>
            <a:ext cx="9367157" cy="2259594"/>
          </a:xfrm>
          <a:prstGeom prst="roundRect">
            <a:avLst>
              <a:gd name="adj" fmla="val 10188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review['review'] = review['review'].</a:t>
            </a:r>
            <a:r>
              <a:rPr lang="en-US" altLang="ko-KR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str.replace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("[</a:t>
            </a:r>
            <a:r>
              <a:rPr lang="en-US" altLang="ko-KR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^</a:t>
            </a:r>
            <a:r>
              <a:rPr lang="ko-KR" altLang="en-US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</a:t>
            </a:r>
            <a:r>
              <a:rPr lang="en-US" altLang="ko-KR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4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힣</a:t>
            </a:r>
            <a:r>
              <a:rPr lang="ko-KR" altLang="en-US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]","")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review = </a:t>
            </a:r>
            <a:r>
              <a:rPr lang="en-US" altLang="ko-KR" sz="24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review.dropna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(how = 'any')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BC9F1-B6F2-4814-94DE-C8B2A0A2C3F7}"/>
              </a:ext>
            </a:extLst>
          </p:cNvPr>
          <p:cNvSpPr txBox="1"/>
          <p:nvPr/>
        </p:nvSpPr>
        <p:spPr>
          <a:xfrm>
            <a:off x="1461224" y="5626992"/>
            <a:ext cx="889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감성분석때와는 달리 </a:t>
            </a:r>
            <a:r>
              <a:rPr lang="en-US" altLang="ko-KR" sz="2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`</a:t>
            </a:r>
            <a:r>
              <a:rPr lang="ko-KR" altLang="en-US" sz="2400" dirty="0" err="1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ㅋㅋㅋㅋ</a:t>
            </a:r>
            <a:r>
              <a:rPr lang="en-US" altLang="ko-KR" sz="2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`, `</a:t>
            </a:r>
            <a:r>
              <a:rPr lang="ko-KR" altLang="en-US" sz="2400" dirty="0" err="1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ㅠㅠㅠ</a:t>
            </a:r>
            <a:r>
              <a:rPr lang="en-US" altLang="ko-KR" sz="2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`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등의 단어를 포함시키지 않음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53A8C70-6D7D-48D1-9CAB-511D336F9A2E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워드클라우드</a:t>
            </a:r>
            <a:r>
              <a:rPr lang="ko-KR" altLang="en-US" dirty="0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생성 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43CA8-7556-4D83-9730-0E8CFCF613C9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워드클라우드</a:t>
            </a:r>
            <a:endParaRPr lang="ko-KR" altLang="en-US" sz="1600" dirty="0">
              <a:solidFill>
                <a:srgbClr val="1424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612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D719146-3A11-4638-BFAD-001D74B35CDC}"/>
              </a:ext>
            </a:extLst>
          </p:cNvPr>
          <p:cNvSpPr txBox="1"/>
          <p:nvPr/>
        </p:nvSpPr>
        <p:spPr>
          <a:xfrm>
            <a:off x="990600" y="1405589"/>
            <a:ext cx="3882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불용어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정의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tokenize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B1B4416-6AC8-43FA-A972-967426C47528}"/>
              </a:ext>
            </a:extLst>
          </p:cNvPr>
          <p:cNvSpPr/>
          <p:nvPr/>
        </p:nvSpPr>
        <p:spPr>
          <a:xfrm>
            <a:off x="1395598" y="2178267"/>
            <a:ext cx="9400804" cy="2959790"/>
          </a:xfrm>
          <a:prstGeom prst="roundRect">
            <a:avLst>
              <a:gd name="adj" fmla="val 10761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okt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Okt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 </a:t>
            </a:r>
          </a:p>
          <a:p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stopwords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['</a:t>
            </a:r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', '</a:t>
            </a:r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’, '</a:t>
            </a:r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', … , '</a:t>
            </a:r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신하균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'] </a:t>
            </a:r>
          </a:p>
          <a:p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review_token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[]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for sentence in 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tqdm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(review['review']):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tokenized_sentence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okt.morphs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(sentence, stem=True)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stopwords_removed_sentence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[word for word in 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tokenized_sentence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if not word in 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stopwords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review_token.append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stopwords_removed_sentence</a:t>
            </a:r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C964BFD-8BF1-4CED-8A7E-A9BDB5D57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8" t="39824" r="50952" b="50000"/>
          <a:stretch/>
        </p:blipFill>
        <p:spPr>
          <a:xfrm>
            <a:off x="1395598" y="5247953"/>
            <a:ext cx="9263487" cy="132556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A049722-B9B7-4D3B-B050-8787B097A70A}"/>
              </a:ext>
            </a:extLst>
          </p:cNvPr>
          <p:cNvSpPr txBox="1"/>
          <p:nvPr/>
        </p:nvSpPr>
        <p:spPr>
          <a:xfrm>
            <a:off x="7161333" y="2718201"/>
            <a:ext cx="349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불용어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list -&gt;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주관적 의견이 </a:t>
            </a:r>
            <a:r>
              <a:rPr lang="ko-KR" altLang="en-US" dirty="0" err="1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들어감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85206E-8793-4873-BCCE-EA5AD141563B}"/>
              </a:ext>
            </a:extLst>
          </p:cNvPr>
          <p:cNvSpPr txBox="1"/>
          <p:nvPr/>
        </p:nvSpPr>
        <p:spPr>
          <a:xfrm>
            <a:off x="8433539" y="3392484"/>
            <a:ext cx="22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review data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토큰화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A0AECA5-6B74-44DA-9D75-E9A2AF84BEAF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워드클라우드</a:t>
            </a:r>
            <a:r>
              <a:rPr lang="ko-KR" altLang="en-US" dirty="0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생성 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AAFB7-4FF8-43D2-99D3-1B06FE429A9E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워드클라우드</a:t>
            </a:r>
            <a:endParaRPr lang="ko-KR" altLang="en-US" sz="1600" dirty="0">
              <a:solidFill>
                <a:srgbClr val="1424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1187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FE76CAB-2E07-4489-9E02-B507CBE6D80B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7296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 긍정 및 부정 분리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C2F77-FBD6-4F8E-811F-9C4207D77F8B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긍정</a:t>
            </a:r>
            <a:r>
              <a:rPr lang="en-US" altLang="ko-KR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부정 분리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F5368-9877-4723-A470-7318D3588111}"/>
              </a:ext>
            </a:extLst>
          </p:cNvPr>
          <p:cNvSpPr txBox="1"/>
          <p:nvPr/>
        </p:nvSpPr>
        <p:spPr>
          <a:xfrm>
            <a:off x="990600" y="1405589"/>
            <a:ext cx="302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긍정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부정 나누기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C0F904D-1B3F-42D9-B5E3-0A0FC0C919D0}"/>
              </a:ext>
            </a:extLst>
          </p:cNvPr>
          <p:cNvSpPr/>
          <p:nvPr/>
        </p:nvSpPr>
        <p:spPr>
          <a:xfrm>
            <a:off x="714911" y="2039546"/>
            <a:ext cx="5141359" cy="3710746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9869C5-C9DE-4A6E-A10F-88C00AB6C834}"/>
              </a:ext>
            </a:extLst>
          </p:cNvPr>
          <p:cNvSpPr/>
          <p:nvPr/>
        </p:nvSpPr>
        <p:spPr>
          <a:xfrm>
            <a:off x="728092" y="2731152"/>
            <a:ext cx="5127473" cy="3118598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ECE25A1-12A8-46C3-93D0-10BE47621CD2}"/>
              </a:ext>
            </a:extLst>
          </p:cNvPr>
          <p:cNvSpPr/>
          <p:nvPr/>
        </p:nvSpPr>
        <p:spPr>
          <a:xfrm>
            <a:off x="6021002" y="2039546"/>
            <a:ext cx="5141359" cy="3710746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DB4CC3-F0E8-4B43-8D58-D76F6E2F620D}"/>
              </a:ext>
            </a:extLst>
          </p:cNvPr>
          <p:cNvSpPr/>
          <p:nvPr/>
        </p:nvSpPr>
        <p:spPr>
          <a:xfrm>
            <a:off x="6034183" y="2731152"/>
            <a:ext cx="5127473" cy="3118598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7D105A-46D1-495C-9594-481BF6589C49}"/>
              </a:ext>
            </a:extLst>
          </p:cNvPr>
          <p:cNvSpPr txBox="1"/>
          <p:nvPr/>
        </p:nvSpPr>
        <p:spPr>
          <a:xfrm>
            <a:off x="2834184" y="214889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긍정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0A188F-9AA1-4C68-9C8F-FE9DBAE10CCE}"/>
              </a:ext>
            </a:extLst>
          </p:cNvPr>
          <p:cNvSpPr txBox="1"/>
          <p:nvPr/>
        </p:nvSpPr>
        <p:spPr>
          <a:xfrm>
            <a:off x="8140275" y="214889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154864-8634-41AD-AA01-BF25A6B4A992}"/>
              </a:ext>
            </a:extLst>
          </p:cNvPr>
          <p:cNvSpPr txBox="1"/>
          <p:nvPr/>
        </p:nvSpPr>
        <p:spPr>
          <a:xfrm>
            <a:off x="891344" y="3447143"/>
            <a:ext cx="478849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positive = df[df['sentiment'] &gt;= 0.8]</a:t>
            </a:r>
          </a:p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긍정도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0.8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positive = positive[positive['score'] &gt; 3]</a:t>
            </a:r>
          </a:p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평점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3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F7C169-2EDC-4C8F-BACD-75E6F833314F}"/>
              </a:ext>
            </a:extLst>
          </p:cNvPr>
          <p:cNvSpPr txBox="1"/>
          <p:nvPr/>
        </p:nvSpPr>
        <p:spPr>
          <a:xfrm>
            <a:off x="6207195" y="3447143"/>
            <a:ext cx="496764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negative = df[df['sentiment'] &lt;= 0.2]</a:t>
            </a:r>
          </a:p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긍정도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0.2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이하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it-IT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negative = negative[negative['score'] &lt; 7]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평점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7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미만</a:t>
            </a:r>
          </a:p>
        </p:txBody>
      </p:sp>
    </p:spTree>
    <p:extLst>
      <p:ext uri="{BB962C8B-B14F-4D97-AF65-F5344CB8AC3E}">
        <p14:creationId xmlns:p14="http://schemas.microsoft.com/office/powerpoint/2010/main" val="257409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D719146-3A11-4638-BFAD-001D74B35CDC}"/>
              </a:ext>
            </a:extLst>
          </p:cNvPr>
          <p:cNvSpPr txBox="1"/>
          <p:nvPr/>
        </p:nvSpPr>
        <p:spPr>
          <a:xfrm>
            <a:off x="990600" y="1405589"/>
            <a:ext cx="4160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Flatten &amp; word list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생성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3DA5C6-0149-4558-95DF-C938F1AC5A7B}"/>
              </a:ext>
            </a:extLst>
          </p:cNvPr>
          <p:cNvSpPr/>
          <p:nvPr/>
        </p:nvSpPr>
        <p:spPr>
          <a:xfrm>
            <a:off x="2770899" y="2427557"/>
            <a:ext cx="6305631" cy="3710746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CA58E7-F532-44C9-93D3-EBBB41850342}"/>
              </a:ext>
            </a:extLst>
          </p:cNvPr>
          <p:cNvSpPr/>
          <p:nvPr/>
        </p:nvSpPr>
        <p:spPr>
          <a:xfrm>
            <a:off x="2784080" y="2948257"/>
            <a:ext cx="6288600" cy="3289504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020EB9-299D-4F38-BCD3-B88367BDED83}"/>
              </a:ext>
            </a:extLst>
          </p:cNvPr>
          <p:cNvSpPr txBox="1"/>
          <p:nvPr/>
        </p:nvSpPr>
        <p:spPr>
          <a:xfrm>
            <a:off x="2972627" y="2489112"/>
            <a:ext cx="4878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다차원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list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차원으로 변경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0FBC2-5065-4A7F-A1EF-18A595A3C841}"/>
              </a:ext>
            </a:extLst>
          </p:cNvPr>
          <p:cNvSpPr txBox="1"/>
          <p:nvPr/>
        </p:nvSpPr>
        <p:spPr>
          <a:xfrm>
            <a:off x="3222536" y="3121155"/>
            <a:ext cx="46678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def flatten(l):</a:t>
            </a: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flatList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[]</a:t>
            </a: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for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elem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in l:</a:t>
            </a: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if type(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elem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== list:</a:t>
            </a: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for e in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elem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flatList.append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(e)</a:t>
            </a: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else:</a:t>
            </a: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flatList.append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elem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return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flatList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AE5A31F-14EF-4AD0-8C39-3152B97708E2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워드클라우드</a:t>
            </a:r>
            <a:r>
              <a:rPr lang="ko-KR" altLang="en-US" dirty="0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생성 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2ED58-E2E4-458F-8AA5-E9D01773A164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워드클라우드</a:t>
            </a:r>
            <a:endParaRPr lang="ko-KR" altLang="en-US" sz="1600" dirty="0">
              <a:solidFill>
                <a:srgbClr val="1424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111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13D53-DA9A-4B38-840F-FFF62818C37A}"/>
              </a:ext>
            </a:extLst>
          </p:cNvPr>
          <p:cNvSpPr txBox="1">
            <a:spLocks/>
          </p:cNvSpPr>
          <p:nvPr/>
        </p:nvSpPr>
        <p:spPr>
          <a:xfrm>
            <a:off x="838200" y="115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주요 개념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A61436-D541-412E-A4F0-3E953BE07018}"/>
              </a:ext>
            </a:extLst>
          </p:cNvPr>
          <p:cNvSpPr txBox="1"/>
          <p:nvPr/>
        </p:nvSpPr>
        <p:spPr>
          <a:xfrm>
            <a:off x="990600" y="1405589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-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RNN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16A799-6509-48E1-81B7-DEE170547767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코드 개념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6BC7295-584F-4EEE-9BAE-08EE943BFE3F}"/>
              </a:ext>
            </a:extLst>
          </p:cNvPr>
          <p:cNvSpPr/>
          <p:nvPr/>
        </p:nvSpPr>
        <p:spPr>
          <a:xfrm>
            <a:off x="838200" y="3728625"/>
            <a:ext cx="2229851" cy="13255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Hidden</a:t>
            </a:r>
            <a:r>
              <a:rPr lang="ko-KR" altLang="en-US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state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9526E0-3953-4E6D-8DA2-47E2D9DEA0C1}"/>
              </a:ext>
            </a:extLst>
          </p:cNvPr>
          <p:cNvSpPr/>
          <p:nvPr/>
        </p:nvSpPr>
        <p:spPr>
          <a:xfrm>
            <a:off x="1418973" y="5625038"/>
            <a:ext cx="1127466" cy="100639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1CEE8D8-45B0-4CE1-A25A-9658CD5B783D}"/>
              </a:ext>
            </a:extLst>
          </p:cNvPr>
          <p:cNvSpPr/>
          <p:nvPr/>
        </p:nvSpPr>
        <p:spPr>
          <a:xfrm>
            <a:off x="1418973" y="2151384"/>
            <a:ext cx="1127466" cy="100639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244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대명사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26BA9BD-8F75-4A18-8411-547239CD7CB4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1982706" y="5054188"/>
            <a:ext cx="0" cy="570850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6B1EAFB-9671-4C9E-92BD-3651CCB74425}"/>
              </a:ext>
            </a:extLst>
          </p:cNvPr>
          <p:cNvCxnSpPr>
            <a:cxnSpLocks/>
          </p:cNvCxnSpPr>
          <p:nvPr/>
        </p:nvCxnSpPr>
        <p:spPr>
          <a:xfrm flipV="1">
            <a:off x="1964647" y="3157775"/>
            <a:ext cx="0" cy="570850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0BEEF1E-61D3-44BF-9734-04AEEDF6AA23}"/>
              </a:ext>
            </a:extLst>
          </p:cNvPr>
          <p:cNvSpPr/>
          <p:nvPr/>
        </p:nvSpPr>
        <p:spPr>
          <a:xfrm>
            <a:off x="3513880" y="3728625"/>
            <a:ext cx="2229851" cy="13255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Hidden</a:t>
            </a:r>
            <a:r>
              <a:rPr lang="ko-KR" altLang="en-US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state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179A3D1-2FAC-4985-8763-4EC24F2957B1}"/>
              </a:ext>
            </a:extLst>
          </p:cNvPr>
          <p:cNvSpPr/>
          <p:nvPr/>
        </p:nvSpPr>
        <p:spPr>
          <a:xfrm>
            <a:off x="4094653" y="5625038"/>
            <a:ext cx="1127466" cy="100639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4244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google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A50D92B-87A5-4C0A-A353-DEBEBF6A9421}"/>
              </a:ext>
            </a:extLst>
          </p:cNvPr>
          <p:cNvSpPr/>
          <p:nvPr/>
        </p:nvSpPr>
        <p:spPr>
          <a:xfrm>
            <a:off x="4094653" y="2151384"/>
            <a:ext cx="1127466" cy="1006391"/>
          </a:xfrm>
          <a:prstGeom prst="ellipse">
            <a:avLst/>
          </a:prstGeom>
          <a:solidFill>
            <a:srgbClr val="FEC1AE"/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63E4660-3242-4880-9115-5FAD74A5B774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4658386" y="5054188"/>
            <a:ext cx="0" cy="570850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99F02B6-5DFF-4973-A843-B8FC34248549}"/>
              </a:ext>
            </a:extLst>
          </p:cNvPr>
          <p:cNvCxnSpPr>
            <a:cxnSpLocks/>
          </p:cNvCxnSpPr>
          <p:nvPr/>
        </p:nvCxnSpPr>
        <p:spPr>
          <a:xfrm flipV="1">
            <a:off x="4640327" y="3157775"/>
            <a:ext cx="0" cy="570850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EE8DC995-ADE7-4A73-AB6E-E99054B4D4A3}"/>
              </a:ext>
            </a:extLst>
          </p:cNvPr>
          <p:cNvSpPr/>
          <p:nvPr/>
        </p:nvSpPr>
        <p:spPr>
          <a:xfrm>
            <a:off x="6189560" y="3728625"/>
            <a:ext cx="2229851" cy="13255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Hidden</a:t>
            </a:r>
            <a:r>
              <a:rPr lang="ko-KR" altLang="en-US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state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95246B9-0F19-48FE-878F-9F7375979362}"/>
              </a:ext>
            </a:extLst>
          </p:cNvPr>
          <p:cNvSpPr/>
          <p:nvPr/>
        </p:nvSpPr>
        <p:spPr>
          <a:xfrm>
            <a:off x="6770333" y="5625038"/>
            <a:ext cx="1127466" cy="100639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14244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at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0EC2C2E-82B5-40AF-9056-4F90C53B3E81}"/>
              </a:ext>
            </a:extLst>
          </p:cNvPr>
          <p:cNvSpPr/>
          <p:nvPr/>
        </p:nvSpPr>
        <p:spPr>
          <a:xfrm>
            <a:off x="6770333" y="2151384"/>
            <a:ext cx="1127466" cy="100639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전치사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3FCA369-EA9E-4D0F-93E6-5857A90D84A4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7334066" y="5054188"/>
            <a:ext cx="0" cy="570850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23319DC-2402-4C3C-BE8C-F3BD6650F077}"/>
              </a:ext>
            </a:extLst>
          </p:cNvPr>
          <p:cNvCxnSpPr>
            <a:cxnSpLocks/>
          </p:cNvCxnSpPr>
          <p:nvPr/>
        </p:nvCxnSpPr>
        <p:spPr>
          <a:xfrm flipV="1">
            <a:off x="7316007" y="3157775"/>
            <a:ext cx="0" cy="570850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E37702F-5D41-4618-8C0C-27B3B4998DE8}"/>
              </a:ext>
            </a:extLst>
          </p:cNvPr>
          <p:cNvSpPr/>
          <p:nvPr/>
        </p:nvSpPr>
        <p:spPr>
          <a:xfrm>
            <a:off x="8865240" y="3728625"/>
            <a:ext cx="2229851" cy="13255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Hidden</a:t>
            </a:r>
            <a:r>
              <a:rPr lang="ko-KR" altLang="en-US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state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963C638-9749-4939-9BE4-333FBB774343}"/>
              </a:ext>
            </a:extLst>
          </p:cNvPr>
          <p:cNvSpPr/>
          <p:nvPr/>
        </p:nvSpPr>
        <p:spPr>
          <a:xfrm>
            <a:off x="9446013" y="5625038"/>
            <a:ext cx="1127466" cy="100639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14244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work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0C0791B-892A-42F5-9D5B-F54683308466}"/>
              </a:ext>
            </a:extLst>
          </p:cNvPr>
          <p:cNvSpPr/>
          <p:nvPr/>
        </p:nvSpPr>
        <p:spPr>
          <a:xfrm>
            <a:off x="9446013" y="2151384"/>
            <a:ext cx="1127466" cy="10063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4244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명사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4E1E28F-496A-424B-BB03-A419F0B8C910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10009746" y="5054188"/>
            <a:ext cx="0" cy="570850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45ACD5E-26DC-4339-B56E-4B4479061AA9}"/>
              </a:ext>
            </a:extLst>
          </p:cNvPr>
          <p:cNvCxnSpPr>
            <a:cxnSpLocks/>
          </p:cNvCxnSpPr>
          <p:nvPr/>
        </p:nvCxnSpPr>
        <p:spPr>
          <a:xfrm flipV="1">
            <a:off x="9991687" y="3157775"/>
            <a:ext cx="0" cy="570850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2939FE8-1171-4343-AD78-6A48A0BDC7A1}"/>
              </a:ext>
            </a:extLst>
          </p:cNvPr>
          <p:cNvCxnSpPr>
            <a:cxnSpLocks/>
            <a:stCxn id="16" idx="3"/>
            <a:endCxn id="45" idx="1"/>
          </p:cNvCxnSpPr>
          <p:nvPr/>
        </p:nvCxnSpPr>
        <p:spPr>
          <a:xfrm>
            <a:off x="3068051" y="4391407"/>
            <a:ext cx="445829" cy="0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271A0EC-DD1C-46CD-A8C9-6CFC15182145}"/>
              </a:ext>
            </a:extLst>
          </p:cNvPr>
          <p:cNvCxnSpPr>
            <a:cxnSpLocks/>
          </p:cNvCxnSpPr>
          <p:nvPr/>
        </p:nvCxnSpPr>
        <p:spPr>
          <a:xfrm>
            <a:off x="5743731" y="4391407"/>
            <a:ext cx="445829" cy="0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7B506AC-AA6B-4779-83C2-7EAEC65035E4}"/>
              </a:ext>
            </a:extLst>
          </p:cNvPr>
          <p:cNvCxnSpPr>
            <a:cxnSpLocks/>
          </p:cNvCxnSpPr>
          <p:nvPr/>
        </p:nvCxnSpPr>
        <p:spPr>
          <a:xfrm>
            <a:off x="8419411" y="4391407"/>
            <a:ext cx="445829" cy="0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0515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33806EA-5D67-4932-8098-2CE3C5E17371}"/>
              </a:ext>
            </a:extLst>
          </p:cNvPr>
          <p:cNvSpPr/>
          <p:nvPr/>
        </p:nvSpPr>
        <p:spPr>
          <a:xfrm>
            <a:off x="6249716" y="2259612"/>
            <a:ext cx="5432620" cy="3882532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719146-3A11-4638-BFAD-001D74B35CDC}"/>
              </a:ext>
            </a:extLst>
          </p:cNvPr>
          <p:cNvSpPr txBox="1"/>
          <p:nvPr/>
        </p:nvSpPr>
        <p:spPr>
          <a:xfrm>
            <a:off x="990600" y="1405589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문자 빈도수 계산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3DA5C6-0149-4558-95DF-C938F1AC5A7B}"/>
              </a:ext>
            </a:extLst>
          </p:cNvPr>
          <p:cNvSpPr/>
          <p:nvPr/>
        </p:nvSpPr>
        <p:spPr>
          <a:xfrm>
            <a:off x="446953" y="2264229"/>
            <a:ext cx="5432620" cy="3877915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CA58E7-F532-44C9-93D3-EBBB41850342}"/>
              </a:ext>
            </a:extLst>
          </p:cNvPr>
          <p:cNvSpPr/>
          <p:nvPr/>
        </p:nvSpPr>
        <p:spPr>
          <a:xfrm>
            <a:off x="460133" y="3260236"/>
            <a:ext cx="5417947" cy="2981365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020EB9-299D-4F38-BCD3-B88367BDED83}"/>
              </a:ext>
            </a:extLst>
          </p:cNvPr>
          <p:cNvSpPr txBox="1"/>
          <p:nvPr/>
        </p:nvSpPr>
        <p:spPr>
          <a:xfrm>
            <a:off x="699045" y="2428889"/>
            <a:ext cx="6126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review_wordlist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</a:t>
            </a:r>
            <a:r>
              <a:rPr lang="en-US" altLang="ko-KR" sz="1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pd.Series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([x for x in </a:t>
            </a:r>
            <a:r>
              <a:rPr lang="en-US" altLang="ko-KR" sz="1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review_wordlist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if </a:t>
            </a:r>
            <a:r>
              <a:rPr lang="en-US" altLang="ko-KR" sz="1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len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(x)&gt;1])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08BCAA-77AA-4917-BEBB-1B6E31ED3877}"/>
              </a:ext>
            </a:extLst>
          </p:cNvPr>
          <p:cNvSpPr txBox="1"/>
          <p:nvPr/>
        </p:nvSpPr>
        <p:spPr>
          <a:xfrm>
            <a:off x="6434380" y="2280070"/>
            <a:ext cx="5873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word_num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review_wordlist_count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</a:t>
            </a:r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review_wordlist.value_counts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().head(</a:t>
            </a:r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word_num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193C2A-07C8-45DA-BD9A-518554510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70" t="30287" r="83371" b="31217"/>
          <a:stretch/>
        </p:blipFill>
        <p:spPr>
          <a:xfrm>
            <a:off x="2864406" y="3302036"/>
            <a:ext cx="951033" cy="2881908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6E7CE-5186-4239-98C2-08644F61A54E}"/>
              </a:ext>
            </a:extLst>
          </p:cNvPr>
          <p:cNvSpPr/>
          <p:nvPr/>
        </p:nvSpPr>
        <p:spPr>
          <a:xfrm>
            <a:off x="6262896" y="3260236"/>
            <a:ext cx="5417947" cy="2981365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56F20A-77D6-4027-88EA-105BBAADE7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02" t="39824" r="83137" b="22963"/>
          <a:stretch/>
        </p:blipFill>
        <p:spPr>
          <a:xfrm>
            <a:off x="8456369" y="3429000"/>
            <a:ext cx="1019314" cy="2552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52E83B-D647-40D2-B4B4-7311F92A8F0C}"/>
              </a:ext>
            </a:extLst>
          </p:cNvPr>
          <p:cNvSpPr txBox="1"/>
          <p:nvPr/>
        </p:nvSpPr>
        <p:spPr>
          <a:xfrm>
            <a:off x="7556989" y="1801644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상위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단어만 추출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1F67FCA-EDCB-4698-8410-22A6BC4EEDCA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워드클라우드</a:t>
            </a:r>
            <a:r>
              <a:rPr lang="ko-KR" altLang="en-US" dirty="0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생성 코드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D4C4E-E951-4231-9E12-5D5D31EC5051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워드클라우드</a:t>
            </a:r>
            <a:endParaRPr lang="ko-KR" altLang="en-US" sz="1600" dirty="0">
              <a:solidFill>
                <a:srgbClr val="1424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8010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D719146-3A11-4638-BFAD-001D74B35CDC}"/>
              </a:ext>
            </a:extLst>
          </p:cNvPr>
          <p:cNvSpPr txBox="1"/>
          <p:nvPr/>
        </p:nvSpPr>
        <p:spPr>
          <a:xfrm>
            <a:off x="990600" y="1405589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워드 클라우드 생성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BFD5E02-282F-4485-8C43-565D9038729F}"/>
              </a:ext>
            </a:extLst>
          </p:cNvPr>
          <p:cNvSpPr/>
          <p:nvPr/>
        </p:nvSpPr>
        <p:spPr>
          <a:xfrm>
            <a:off x="838200" y="2165375"/>
            <a:ext cx="5381171" cy="4276647"/>
          </a:xfrm>
          <a:prstGeom prst="roundRect">
            <a:avLst>
              <a:gd name="adj" fmla="val 10761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font_path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"c:/windows/fonts/malgun.ttf"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wordcloud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WordCloud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font_path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font_path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width = 800, height = 800,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background_color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'white’)</a:t>
            </a:r>
          </a:p>
          <a:p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count_kor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Counter(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review_wordlist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wordcloud_kor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wordcloud.generate_from_frequencies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count_kor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fig_kor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plt.figure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figsize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 (10, 10))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plt.axis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('off')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plt.imshow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wordcloud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plt.savefig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('</a:t>
            </a:r>
            <a:r>
              <a:rPr lang="en-US" altLang="ko-KR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comedy_wordcloud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')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62B48B34-896C-4181-A478-4D7996B95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187" y="2165375"/>
            <a:ext cx="4242960" cy="425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D9AAF345-F707-4EDD-8804-E186C2138293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워드클라우드</a:t>
            </a:r>
            <a:r>
              <a:rPr lang="ko-KR" altLang="en-US" dirty="0">
                <a:ln w="19050">
                  <a:solidFill>
                    <a:srgbClr val="EDD5BF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생성 코드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99E78-DD17-4DD8-AB8B-93BD566713B0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워드클라우드</a:t>
            </a:r>
            <a:endParaRPr lang="ko-KR" altLang="en-US" sz="1600" dirty="0">
              <a:solidFill>
                <a:srgbClr val="1424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40846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33806EA-5D67-4932-8098-2CE3C5E17371}"/>
              </a:ext>
            </a:extLst>
          </p:cNvPr>
          <p:cNvSpPr/>
          <p:nvPr/>
        </p:nvSpPr>
        <p:spPr>
          <a:xfrm>
            <a:off x="5959887" y="1834397"/>
            <a:ext cx="4569817" cy="4398311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FBDF1-B1DC-4E8E-9178-D19D1E4B0B58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워드클라우드</a:t>
            </a:r>
            <a:endParaRPr lang="ko-KR" altLang="en-US" sz="1600" dirty="0">
              <a:solidFill>
                <a:srgbClr val="1424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3DA5C6-0149-4558-95DF-C938F1AC5A7B}"/>
              </a:ext>
            </a:extLst>
          </p:cNvPr>
          <p:cNvSpPr/>
          <p:nvPr/>
        </p:nvSpPr>
        <p:spPr>
          <a:xfrm>
            <a:off x="852873" y="1839628"/>
            <a:ext cx="4569817" cy="4393080"/>
          </a:xfrm>
          <a:prstGeom prst="roundRect">
            <a:avLst>
              <a:gd name="adj" fmla="val 7777"/>
            </a:avLst>
          </a:prstGeom>
          <a:solidFill>
            <a:srgbClr val="142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CA58E7-F532-44C9-93D3-EBBB41850342}"/>
              </a:ext>
            </a:extLst>
          </p:cNvPr>
          <p:cNvSpPr/>
          <p:nvPr/>
        </p:nvSpPr>
        <p:spPr>
          <a:xfrm>
            <a:off x="863600" y="2384015"/>
            <a:ext cx="4546800" cy="3835389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1F67FCA-EDCB-4698-8410-22A6BC4EEDCA}"/>
              </a:ext>
            </a:extLst>
          </p:cNvPr>
          <p:cNvSpPr txBox="1">
            <a:spLocks/>
          </p:cNvSpPr>
          <p:nvPr/>
        </p:nvSpPr>
        <p:spPr>
          <a:xfrm>
            <a:off x="838200" y="800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긍정 </a:t>
            </a:r>
            <a:r>
              <a:rPr lang="en-US" altLang="ko-KR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부정 워드 클라우드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729F6B-F3EF-4BBF-842C-5F109FFB7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43" y="2517803"/>
            <a:ext cx="3600000" cy="36000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ACD9A8-A63A-4511-BCF6-CAAB64DDEE77}"/>
              </a:ext>
            </a:extLst>
          </p:cNvPr>
          <p:cNvSpPr/>
          <p:nvPr/>
        </p:nvSpPr>
        <p:spPr>
          <a:xfrm>
            <a:off x="5971395" y="2384015"/>
            <a:ext cx="4546800" cy="3835389"/>
          </a:xfrm>
          <a:prstGeom prst="rect">
            <a:avLst/>
          </a:prstGeom>
          <a:solidFill>
            <a:schemeClr val="bg1"/>
          </a:solidFill>
          <a:ln w="28575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2256E2-5E6D-4E6D-A8D9-EC015C532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72" y="2518206"/>
            <a:ext cx="3600000" cy="36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551DD8-866A-4F50-B98F-043B03F62B28}"/>
              </a:ext>
            </a:extLst>
          </p:cNvPr>
          <p:cNvSpPr txBox="1"/>
          <p:nvPr/>
        </p:nvSpPr>
        <p:spPr>
          <a:xfrm>
            <a:off x="2589058" y="188098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긍정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2DE05F-EAC3-4354-A235-0CA6964F926F}"/>
              </a:ext>
            </a:extLst>
          </p:cNvPr>
          <p:cNvSpPr txBox="1"/>
          <p:nvPr/>
        </p:nvSpPr>
        <p:spPr>
          <a:xfrm>
            <a:off x="7830850" y="188098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부정</a:t>
            </a:r>
          </a:p>
        </p:txBody>
      </p:sp>
    </p:spTree>
    <p:extLst>
      <p:ext uri="{BB962C8B-B14F-4D97-AF65-F5344CB8AC3E}">
        <p14:creationId xmlns:p14="http://schemas.microsoft.com/office/powerpoint/2010/main" val="2481443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800000"/>
            <a:ext cx="12784762" cy="7864941"/>
            <a:chOff x="0" y="-1200000"/>
            <a:chExt cx="19177143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200000"/>
              <a:ext cx="19177143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0532" y="2088249"/>
            <a:ext cx="9759571" cy="4311751"/>
            <a:chOff x="1470797" y="3132373"/>
            <a:chExt cx="14639357" cy="64676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0797" y="3132373"/>
              <a:ext cx="14639357" cy="64676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8308" y="5959799"/>
            <a:ext cx="5558431" cy="4402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1289107" y="837958"/>
            <a:ext cx="1154003" cy="30475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18996" y="1406218"/>
            <a:ext cx="4234017" cy="6356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9576" y="299310"/>
            <a:ext cx="6735466" cy="17877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7BCDB3-CE7E-4224-BDA3-18692283D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996" y="2176907"/>
            <a:ext cx="3006587" cy="37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535EA8-49D8-4E88-BC46-736321F1C7D0}"/>
              </a:ext>
            </a:extLst>
          </p:cNvPr>
          <p:cNvSpPr txBox="1"/>
          <p:nvPr/>
        </p:nvSpPr>
        <p:spPr>
          <a:xfrm>
            <a:off x="7353013" y="3820797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+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 키워드</a:t>
            </a:r>
          </a:p>
        </p:txBody>
      </p:sp>
    </p:spTree>
    <p:extLst>
      <p:ext uri="{BB962C8B-B14F-4D97-AF65-F5344CB8AC3E}">
        <p14:creationId xmlns:p14="http://schemas.microsoft.com/office/powerpoint/2010/main" val="2245315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6508" y="-395167"/>
            <a:ext cx="12764365" cy="7864941"/>
            <a:chOff x="-144762" y="-592751"/>
            <a:chExt cx="19146548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4762" y="-592751"/>
              <a:ext cx="19146548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9576" y="2087085"/>
            <a:ext cx="9759571" cy="4311751"/>
            <a:chOff x="1470797" y="3132373"/>
            <a:chExt cx="14639357" cy="64676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0797" y="3132373"/>
              <a:ext cx="14639357" cy="64676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8308" y="5953456"/>
            <a:ext cx="8125901" cy="4402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1289107" y="837958"/>
            <a:ext cx="1154003" cy="30475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18996" y="1406218"/>
            <a:ext cx="4234017" cy="6356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9576" y="299310"/>
            <a:ext cx="6735466" cy="17877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59361" y="2572405"/>
            <a:ext cx="4714021" cy="3201337"/>
            <a:chOff x="2298998" y="3178088"/>
            <a:chExt cx="8515617" cy="56580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9" cstate="print"/>
            <a:srcRect t="1" r="6899" b="-585"/>
            <a:stretch/>
          </p:blipFill>
          <p:spPr>
            <a:xfrm>
              <a:off x="2298998" y="3178088"/>
              <a:ext cx="8515617" cy="565805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D5FD2F3-BAC0-4220-B912-AF9ACB1D679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0"/>
          <a:stretch/>
        </p:blipFill>
        <p:spPr>
          <a:xfrm>
            <a:off x="1109549" y="2735284"/>
            <a:ext cx="4619840" cy="2511516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14E4C1C-F2E5-4DA9-9447-FD83429602D6}"/>
              </a:ext>
            </a:extLst>
          </p:cNvPr>
          <p:cNvSpPr/>
          <p:nvPr/>
        </p:nvSpPr>
        <p:spPr>
          <a:xfrm>
            <a:off x="5729389" y="4004461"/>
            <a:ext cx="366611" cy="267128"/>
          </a:xfrm>
          <a:prstGeom prst="rightArrow">
            <a:avLst/>
          </a:prstGeom>
          <a:solidFill>
            <a:srgbClr val="1D36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37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3175" y="-1041270"/>
            <a:ext cx="12824279" cy="8012699"/>
            <a:chOff x="-904762" y="-1561905"/>
            <a:chExt cx="19236418" cy="120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04762" y="-1561905"/>
              <a:ext cx="19236418" cy="120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92867" y="-105480"/>
            <a:ext cx="5745248" cy="7359147"/>
            <a:chOff x="-7789300" y="-158221"/>
            <a:chExt cx="8617872" cy="110387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051361" y="-5630706"/>
              <a:ext cx="17235743" cy="220774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789300" y="-158221"/>
              <a:ext cx="8617872" cy="1103872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74605" y="3382293"/>
            <a:ext cx="4655024" cy="6772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6383" y="1895077"/>
            <a:ext cx="8574289" cy="24699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21753" y="5741383"/>
            <a:ext cx="3928370" cy="5155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85433" y="5206235"/>
            <a:ext cx="823311" cy="521467"/>
            <a:chOff x="8528149" y="7809352"/>
            <a:chExt cx="1234966" cy="78220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528149" y="7887303"/>
              <a:ext cx="626919" cy="689070"/>
              <a:chOff x="8528149" y="7887303"/>
              <a:chExt cx="626919" cy="68907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8528149" y="7948285"/>
                <a:ext cx="626919" cy="626919"/>
                <a:chOff x="8528149" y="7948285"/>
                <a:chExt cx="626919" cy="62691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528149" y="7948285"/>
                  <a:ext cx="626919" cy="626919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491763" y="7805951"/>
                <a:ext cx="821605" cy="100828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01546" y="7725545"/>
              <a:ext cx="1005534" cy="111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13D53-DA9A-4B38-840F-FFF62818C37A}"/>
              </a:ext>
            </a:extLst>
          </p:cNvPr>
          <p:cNvSpPr txBox="1">
            <a:spLocks/>
          </p:cNvSpPr>
          <p:nvPr/>
        </p:nvSpPr>
        <p:spPr>
          <a:xfrm>
            <a:off x="838200" y="115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주요 개념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A61436-D541-412E-A4F0-3E953BE07018}"/>
              </a:ext>
            </a:extLst>
          </p:cNvPr>
          <p:cNvSpPr txBox="1"/>
          <p:nvPr/>
        </p:nvSpPr>
        <p:spPr>
          <a:xfrm>
            <a:off x="990600" y="1405589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-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RNN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16A799-6509-48E1-81B7-DEE170547767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코드 개념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6BC7295-584F-4EEE-9BAE-08EE943BFE3F}"/>
              </a:ext>
            </a:extLst>
          </p:cNvPr>
          <p:cNvSpPr/>
          <p:nvPr/>
        </p:nvSpPr>
        <p:spPr>
          <a:xfrm>
            <a:off x="707202" y="3456877"/>
            <a:ext cx="2821754" cy="19930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9526E0-3953-4E6D-8DA2-47E2D9DEA0C1}"/>
              </a:ext>
            </a:extLst>
          </p:cNvPr>
          <p:cNvSpPr/>
          <p:nvPr/>
        </p:nvSpPr>
        <p:spPr>
          <a:xfrm>
            <a:off x="1519567" y="5622562"/>
            <a:ext cx="1127466" cy="100639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14244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x1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1CEE8D8-45B0-4CE1-A25A-9658CD5B783D}"/>
              </a:ext>
            </a:extLst>
          </p:cNvPr>
          <p:cNvSpPr/>
          <p:nvPr/>
        </p:nvSpPr>
        <p:spPr>
          <a:xfrm>
            <a:off x="1519567" y="2148908"/>
            <a:ext cx="1127466" cy="100639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26BA9BD-8F75-4A18-8411-547239CD7CB4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083300" y="4601608"/>
            <a:ext cx="0" cy="1020954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1179A3D1-2FAC-4985-8763-4EC24F2957B1}"/>
              </a:ext>
            </a:extLst>
          </p:cNvPr>
          <p:cNvSpPr/>
          <p:nvPr/>
        </p:nvSpPr>
        <p:spPr>
          <a:xfrm>
            <a:off x="5532267" y="5625038"/>
            <a:ext cx="1127466" cy="100639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A50D92B-87A5-4C0A-A353-DEBEBF6A9421}"/>
              </a:ext>
            </a:extLst>
          </p:cNvPr>
          <p:cNvSpPr/>
          <p:nvPr/>
        </p:nvSpPr>
        <p:spPr>
          <a:xfrm>
            <a:off x="5488725" y="2131124"/>
            <a:ext cx="1127466" cy="1006391"/>
          </a:xfrm>
          <a:prstGeom prst="ellipse">
            <a:avLst/>
          </a:prstGeom>
          <a:solidFill>
            <a:srgbClr val="FEC1AE"/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14244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y2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95246B9-0F19-48FE-878F-9F7375979362}"/>
              </a:ext>
            </a:extLst>
          </p:cNvPr>
          <p:cNvSpPr/>
          <p:nvPr/>
        </p:nvSpPr>
        <p:spPr>
          <a:xfrm>
            <a:off x="9457349" y="5625037"/>
            <a:ext cx="1127466" cy="100639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0EC2C2E-82B5-40AF-9056-4F90C53B3E81}"/>
              </a:ext>
            </a:extLst>
          </p:cNvPr>
          <p:cNvSpPr/>
          <p:nvPr/>
        </p:nvSpPr>
        <p:spPr>
          <a:xfrm>
            <a:off x="9457349" y="2148908"/>
            <a:ext cx="1127466" cy="100639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14244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y3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CA5C752-2F66-493F-BA05-01ABA9913EDF}"/>
              </a:ext>
            </a:extLst>
          </p:cNvPr>
          <p:cNvGrpSpPr/>
          <p:nvPr/>
        </p:nvGrpSpPr>
        <p:grpSpPr>
          <a:xfrm>
            <a:off x="2759527" y="4688842"/>
            <a:ext cx="666000" cy="666416"/>
            <a:chOff x="6561220" y="-1171074"/>
            <a:chExt cx="792000" cy="791026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F5E5421-1AEA-4C96-B22E-E804EBE374F1}"/>
                </a:ext>
              </a:extLst>
            </p:cNvPr>
            <p:cNvSpPr/>
            <p:nvPr/>
          </p:nvSpPr>
          <p:spPr>
            <a:xfrm>
              <a:off x="6561220" y="-1171074"/>
              <a:ext cx="792000" cy="791026"/>
            </a:xfrm>
            <a:prstGeom prst="ellipse">
              <a:avLst/>
            </a:prstGeom>
            <a:solidFill>
              <a:srgbClr val="EDEDED"/>
            </a:solidFill>
            <a:ln w="28575">
              <a:solidFill>
                <a:srgbClr val="1D364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2FCDB9-1A67-4778-B2C3-8D273A6A3A27}"/>
                </a:ext>
              </a:extLst>
            </p:cNvPr>
            <p:cNvSpPr txBox="1"/>
            <p:nvPr/>
          </p:nvSpPr>
          <p:spPr>
            <a:xfrm>
              <a:off x="6575774" y="-958225"/>
              <a:ext cx="762891" cy="365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편향값</a:t>
              </a:r>
              <a:endPara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C43B210-9488-418B-BA9E-E29B6D1060EE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053719" y="3155300"/>
            <a:ext cx="11522" cy="1019862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FEEB492-6812-4AF3-9B1C-32917775076B}"/>
              </a:ext>
            </a:extLst>
          </p:cNvPr>
          <p:cNvCxnSpPr>
            <a:cxnSpLocks/>
            <a:stCxn id="10" idx="1"/>
            <a:endCxn id="17" idx="5"/>
          </p:cNvCxnSpPr>
          <p:nvPr/>
        </p:nvCxnSpPr>
        <p:spPr>
          <a:xfrm flipH="1" flipV="1">
            <a:off x="2219182" y="4574625"/>
            <a:ext cx="637878" cy="211811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416B53-2DBF-476E-9F87-A949FE9D0609}"/>
              </a:ext>
            </a:extLst>
          </p:cNvPr>
          <p:cNvSpPr txBox="1"/>
          <p:nvPr/>
        </p:nvSpPr>
        <p:spPr>
          <a:xfrm>
            <a:off x="2030424" y="5065613"/>
            <a:ext cx="60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</a:t>
            </a:r>
            <a:r>
              <a:rPr lang="en-US" altLang="ko-KR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Wxh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40B78C-E6B9-4C51-847F-8760F38CFE78}"/>
              </a:ext>
            </a:extLst>
          </p:cNvPr>
          <p:cNvGrpSpPr/>
          <p:nvPr/>
        </p:nvGrpSpPr>
        <p:grpSpPr>
          <a:xfrm>
            <a:off x="1819719" y="4170399"/>
            <a:ext cx="468000" cy="472763"/>
            <a:chOff x="5832170" y="388935"/>
            <a:chExt cx="468000" cy="47276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C8494AF-1A8E-4A50-B7D8-71972102EF15}"/>
                </a:ext>
              </a:extLst>
            </p:cNvPr>
            <p:cNvSpPr/>
            <p:nvPr/>
          </p:nvSpPr>
          <p:spPr>
            <a:xfrm>
              <a:off x="5832170" y="393698"/>
              <a:ext cx="468000" cy="468000"/>
            </a:xfrm>
            <a:prstGeom prst="ellipse">
              <a:avLst/>
            </a:prstGeom>
            <a:solidFill>
              <a:srgbClr val="EDEDED"/>
            </a:solidFill>
            <a:ln w="38100">
              <a:solidFill>
                <a:srgbClr val="1D36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F64DB9-3D83-40AC-96AE-0775A9C51208}"/>
                </a:ext>
              </a:extLst>
            </p:cNvPr>
            <p:cNvSpPr txBox="1"/>
            <p:nvPr/>
          </p:nvSpPr>
          <p:spPr>
            <a:xfrm>
              <a:off x="5882115" y="388935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+</a:t>
              </a:r>
              <a:endPara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39E3FA3-E626-4808-A07A-61C2D24413F9}"/>
              </a:ext>
            </a:extLst>
          </p:cNvPr>
          <p:cNvSpPr/>
          <p:nvPr/>
        </p:nvSpPr>
        <p:spPr>
          <a:xfrm>
            <a:off x="1714697" y="3554762"/>
            <a:ext cx="737205" cy="522515"/>
          </a:xfrm>
          <a:prstGeom prst="roundRect">
            <a:avLst/>
          </a:prstGeom>
          <a:solidFill>
            <a:srgbClr val="EDEDED"/>
          </a:solidFill>
          <a:ln w="38100">
            <a:solidFill>
              <a:srgbClr val="1D3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D364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tanh</a:t>
            </a:r>
            <a:endParaRPr lang="ko-KR" altLang="en-US" dirty="0">
              <a:solidFill>
                <a:srgbClr val="1D364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166D57FC-3CCE-49AF-B430-C194FAE262FF}"/>
              </a:ext>
            </a:extLst>
          </p:cNvPr>
          <p:cNvSpPr/>
          <p:nvPr/>
        </p:nvSpPr>
        <p:spPr>
          <a:xfrm>
            <a:off x="4685123" y="3459353"/>
            <a:ext cx="2821754" cy="19930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A2B30C-CAA0-4BCA-B8E5-5F27871E88DC}"/>
              </a:ext>
            </a:extLst>
          </p:cNvPr>
          <p:cNvCxnSpPr>
            <a:cxnSpLocks/>
          </p:cNvCxnSpPr>
          <p:nvPr/>
        </p:nvCxnSpPr>
        <p:spPr>
          <a:xfrm flipV="1">
            <a:off x="6061221" y="4604084"/>
            <a:ext cx="0" cy="1020954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1096F817-0292-412F-9398-F755B3C9E9D8}"/>
              </a:ext>
            </a:extLst>
          </p:cNvPr>
          <p:cNvGrpSpPr/>
          <p:nvPr/>
        </p:nvGrpSpPr>
        <p:grpSpPr>
          <a:xfrm>
            <a:off x="6737448" y="4691318"/>
            <a:ext cx="666000" cy="666416"/>
            <a:chOff x="6561220" y="-1171074"/>
            <a:chExt cx="792000" cy="791026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274B8AC5-B9C5-411A-AAEF-7DB742FECF0D}"/>
                </a:ext>
              </a:extLst>
            </p:cNvPr>
            <p:cNvSpPr/>
            <p:nvPr/>
          </p:nvSpPr>
          <p:spPr>
            <a:xfrm>
              <a:off x="6561220" y="-1171074"/>
              <a:ext cx="792000" cy="791026"/>
            </a:xfrm>
            <a:prstGeom prst="ellipse">
              <a:avLst/>
            </a:prstGeom>
            <a:solidFill>
              <a:srgbClr val="EDEDED"/>
            </a:solidFill>
            <a:ln w="28575">
              <a:solidFill>
                <a:srgbClr val="1D364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0086EB8-30C0-4383-A95D-EC090FECCF03}"/>
                </a:ext>
              </a:extLst>
            </p:cNvPr>
            <p:cNvSpPr txBox="1"/>
            <p:nvPr/>
          </p:nvSpPr>
          <p:spPr>
            <a:xfrm>
              <a:off x="6575774" y="-958225"/>
              <a:ext cx="762891" cy="365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편향값</a:t>
              </a:r>
              <a:endPara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D197F26-CAE6-4BF5-A82F-0E88F7FB937E}"/>
              </a:ext>
            </a:extLst>
          </p:cNvPr>
          <p:cNvCxnSpPr>
            <a:cxnSpLocks/>
            <a:stCxn id="84" idx="0"/>
          </p:cNvCxnSpPr>
          <p:nvPr/>
        </p:nvCxnSpPr>
        <p:spPr>
          <a:xfrm flipV="1">
            <a:off x="6031640" y="3157776"/>
            <a:ext cx="11522" cy="1019862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140C866-40A4-487E-B81D-B281C66391CD}"/>
              </a:ext>
            </a:extLst>
          </p:cNvPr>
          <p:cNvCxnSpPr>
            <a:cxnSpLocks/>
            <a:stCxn id="78" idx="1"/>
            <a:endCxn id="84" idx="5"/>
          </p:cNvCxnSpPr>
          <p:nvPr/>
        </p:nvCxnSpPr>
        <p:spPr>
          <a:xfrm flipH="1" flipV="1">
            <a:off x="6197103" y="4577101"/>
            <a:ext cx="637878" cy="211811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FF87B0D-79BA-4623-92C8-7818CAAA2E09}"/>
              </a:ext>
            </a:extLst>
          </p:cNvPr>
          <p:cNvSpPr txBox="1"/>
          <p:nvPr/>
        </p:nvSpPr>
        <p:spPr>
          <a:xfrm>
            <a:off x="6008345" y="5068089"/>
            <a:ext cx="60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</a:t>
            </a:r>
            <a:r>
              <a:rPr lang="en-US" altLang="ko-KR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Wxh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0E86774-0CD6-4AD9-AF02-DF7CA0C1576D}"/>
              </a:ext>
            </a:extLst>
          </p:cNvPr>
          <p:cNvGrpSpPr/>
          <p:nvPr/>
        </p:nvGrpSpPr>
        <p:grpSpPr>
          <a:xfrm>
            <a:off x="5797640" y="4172875"/>
            <a:ext cx="468000" cy="472763"/>
            <a:chOff x="5832170" y="388935"/>
            <a:chExt cx="468000" cy="472763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263DFE48-B609-42BA-98C9-A83826994874}"/>
                </a:ext>
              </a:extLst>
            </p:cNvPr>
            <p:cNvSpPr/>
            <p:nvPr/>
          </p:nvSpPr>
          <p:spPr>
            <a:xfrm>
              <a:off x="5832170" y="393698"/>
              <a:ext cx="468000" cy="468000"/>
            </a:xfrm>
            <a:prstGeom prst="ellipse">
              <a:avLst/>
            </a:prstGeom>
            <a:solidFill>
              <a:srgbClr val="EDEDED"/>
            </a:solidFill>
            <a:ln w="38100">
              <a:solidFill>
                <a:srgbClr val="1D36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0ACCF42-A843-4A55-84D0-DF46AAF44C19}"/>
                </a:ext>
              </a:extLst>
            </p:cNvPr>
            <p:cNvSpPr txBox="1"/>
            <p:nvPr/>
          </p:nvSpPr>
          <p:spPr>
            <a:xfrm>
              <a:off x="5882115" y="388935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+</a:t>
              </a:r>
              <a:endPara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16BFF20C-050A-481C-9D0B-8EE649CAB3E2}"/>
              </a:ext>
            </a:extLst>
          </p:cNvPr>
          <p:cNvSpPr/>
          <p:nvPr/>
        </p:nvSpPr>
        <p:spPr>
          <a:xfrm>
            <a:off x="5692618" y="3557238"/>
            <a:ext cx="737205" cy="522515"/>
          </a:xfrm>
          <a:prstGeom prst="roundRect">
            <a:avLst/>
          </a:prstGeom>
          <a:solidFill>
            <a:srgbClr val="EDEDED"/>
          </a:solidFill>
          <a:ln w="38100">
            <a:solidFill>
              <a:srgbClr val="1D3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D364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tanh</a:t>
            </a:r>
            <a:endParaRPr lang="ko-KR" altLang="en-US" dirty="0">
              <a:solidFill>
                <a:srgbClr val="1D364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20AD8813-9B19-4F08-9328-FA7A5195AEB9}"/>
              </a:ext>
            </a:extLst>
          </p:cNvPr>
          <p:cNvSpPr/>
          <p:nvPr/>
        </p:nvSpPr>
        <p:spPr>
          <a:xfrm>
            <a:off x="8641887" y="3459353"/>
            <a:ext cx="2821754" cy="19930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F5A4B94-8EA9-442C-8FBC-038BF785E68F}"/>
              </a:ext>
            </a:extLst>
          </p:cNvPr>
          <p:cNvCxnSpPr>
            <a:cxnSpLocks/>
          </p:cNvCxnSpPr>
          <p:nvPr/>
        </p:nvCxnSpPr>
        <p:spPr>
          <a:xfrm flipV="1">
            <a:off x="10017985" y="4604084"/>
            <a:ext cx="0" cy="1020954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FAE87ED-2615-45A8-B8C5-51735ABDD4A8}"/>
              </a:ext>
            </a:extLst>
          </p:cNvPr>
          <p:cNvGrpSpPr/>
          <p:nvPr/>
        </p:nvGrpSpPr>
        <p:grpSpPr>
          <a:xfrm>
            <a:off x="10694212" y="4691318"/>
            <a:ext cx="666000" cy="666416"/>
            <a:chOff x="6561220" y="-1171074"/>
            <a:chExt cx="792000" cy="791026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49214ADC-1330-4EFF-A275-D24F19EB4858}"/>
                </a:ext>
              </a:extLst>
            </p:cNvPr>
            <p:cNvSpPr/>
            <p:nvPr/>
          </p:nvSpPr>
          <p:spPr>
            <a:xfrm>
              <a:off x="6561220" y="-1171074"/>
              <a:ext cx="792000" cy="791026"/>
            </a:xfrm>
            <a:prstGeom prst="ellipse">
              <a:avLst/>
            </a:prstGeom>
            <a:solidFill>
              <a:srgbClr val="EDEDED"/>
            </a:solidFill>
            <a:ln w="28575">
              <a:solidFill>
                <a:srgbClr val="1D364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716C151-6AE1-44BB-9CEA-6D685D39201B}"/>
                </a:ext>
              </a:extLst>
            </p:cNvPr>
            <p:cNvSpPr txBox="1"/>
            <p:nvPr/>
          </p:nvSpPr>
          <p:spPr>
            <a:xfrm>
              <a:off x="6575774" y="-958225"/>
              <a:ext cx="762891" cy="365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편향값</a:t>
              </a:r>
              <a:endPara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6C69916B-5804-4DFE-9ADE-511A44C07D0C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9988404" y="3157776"/>
            <a:ext cx="11522" cy="1019862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C93C0EE-C2E6-498D-95CC-A9B893494D10}"/>
              </a:ext>
            </a:extLst>
          </p:cNvPr>
          <p:cNvCxnSpPr>
            <a:cxnSpLocks/>
            <a:stCxn id="90" idx="1"/>
            <a:endCxn id="96" idx="5"/>
          </p:cNvCxnSpPr>
          <p:nvPr/>
        </p:nvCxnSpPr>
        <p:spPr>
          <a:xfrm flipH="1" flipV="1">
            <a:off x="10153867" y="4577101"/>
            <a:ext cx="637878" cy="211811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3AFA7B9-DF9B-4DBC-852D-D24B1F4EA70D}"/>
              </a:ext>
            </a:extLst>
          </p:cNvPr>
          <p:cNvSpPr txBox="1"/>
          <p:nvPr/>
        </p:nvSpPr>
        <p:spPr>
          <a:xfrm>
            <a:off x="9965109" y="5068089"/>
            <a:ext cx="60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</a:t>
            </a:r>
            <a:r>
              <a:rPr lang="en-US" altLang="ko-KR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Wxh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CE7A285-509F-46AD-B18A-915D3CD605C6}"/>
              </a:ext>
            </a:extLst>
          </p:cNvPr>
          <p:cNvGrpSpPr/>
          <p:nvPr/>
        </p:nvGrpSpPr>
        <p:grpSpPr>
          <a:xfrm>
            <a:off x="9754404" y="4172875"/>
            <a:ext cx="468000" cy="472763"/>
            <a:chOff x="5832170" y="388935"/>
            <a:chExt cx="468000" cy="472763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D154AAA3-C7D6-4943-ACEC-D2616C1CCA18}"/>
                </a:ext>
              </a:extLst>
            </p:cNvPr>
            <p:cNvSpPr/>
            <p:nvPr/>
          </p:nvSpPr>
          <p:spPr>
            <a:xfrm>
              <a:off x="5832170" y="393698"/>
              <a:ext cx="468000" cy="468000"/>
            </a:xfrm>
            <a:prstGeom prst="ellipse">
              <a:avLst/>
            </a:prstGeom>
            <a:solidFill>
              <a:srgbClr val="EDEDED"/>
            </a:solidFill>
            <a:ln w="38100">
              <a:solidFill>
                <a:srgbClr val="1D36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BFF5CD4-C31D-42C9-94EC-A1A11CB884A9}"/>
                </a:ext>
              </a:extLst>
            </p:cNvPr>
            <p:cNvSpPr txBox="1"/>
            <p:nvPr/>
          </p:nvSpPr>
          <p:spPr>
            <a:xfrm>
              <a:off x="5882115" y="388935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+</a:t>
              </a:r>
              <a:endPara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535D5BFE-BFE0-49E3-BC87-B6D0E3A01908}"/>
              </a:ext>
            </a:extLst>
          </p:cNvPr>
          <p:cNvSpPr/>
          <p:nvPr/>
        </p:nvSpPr>
        <p:spPr>
          <a:xfrm>
            <a:off x="9649382" y="3557238"/>
            <a:ext cx="737205" cy="522515"/>
          </a:xfrm>
          <a:prstGeom prst="roundRect">
            <a:avLst/>
          </a:prstGeom>
          <a:solidFill>
            <a:srgbClr val="EDEDED"/>
          </a:solidFill>
          <a:ln w="38100">
            <a:solidFill>
              <a:srgbClr val="1D3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D364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tanh</a:t>
            </a:r>
            <a:endParaRPr lang="ko-KR" altLang="en-US" dirty="0">
              <a:solidFill>
                <a:srgbClr val="1D364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A95B3C88-508E-4606-B93D-D2EE5ACF42E7}"/>
              </a:ext>
            </a:extLst>
          </p:cNvPr>
          <p:cNvCxnSpPr>
            <a:stCxn id="25" idx="3"/>
          </p:cNvCxnSpPr>
          <p:nvPr/>
        </p:nvCxnSpPr>
        <p:spPr>
          <a:xfrm>
            <a:off x="2451902" y="3816020"/>
            <a:ext cx="3345738" cy="610837"/>
          </a:xfrm>
          <a:prstGeom prst="bentConnector3">
            <a:avLst>
              <a:gd name="adj1" fmla="val 16163"/>
            </a:avLst>
          </a:prstGeom>
          <a:ln w="28575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7F7272E-9098-4122-BF67-291F6E9156AA}"/>
              </a:ext>
            </a:extLst>
          </p:cNvPr>
          <p:cNvSpPr txBox="1"/>
          <p:nvPr/>
        </p:nvSpPr>
        <p:spPr>
          <a:xfrm>
            <a:off x="4844663" y="4139128"/>
            <a:ext cx="60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</a:t>
            </a:r>
            <a:r>
              <a:rPr lang="en-US" altLang="ko-KR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Whh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2C52D112-8C75-4591-9A0F-29F0E63543B8}"/>
              </a:ext>
            </a:extLst>
          </p:cNvPr>
          <p:cNvCxnSpPr/>
          <p:nvPr/>
        </p:nvCxnSpPr>
        <p:spPr>
          <a:xfrm>
            <a:off x="6413025" y="3816020"/>
            <a:ext cx="3345738" cy="610837"/>
          </a:xfrm>
          <a:prstGeom prst="bentConnector3">
            <a:avLst>
              <a:gd name="adj1" fmla="val 16163"/>
            </a:avLst>
          </a:prstGeom>
          <a:ln w="28575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45F2FC7B-27FB-4040-9156-E448EB9F7693}"/>
              </a:ext>
            </a:extLst>
          </p:cNvPr>
          <p:cNvSpPr txBox="1"/>
          <p:nvPr/>
        </p:nvSpPr>
        <p:spPr>
          <a:xfrm>
            <a:off x="8805786" y="4139128"/>
            <a:ext cx="60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</a:t>
            </a:r>
            <a:r>
              <a:rPr lang="en-US" altLang="ko-KR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Whh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442BB6B-FD7E-4055-A474-2FD3A5B2998A}"/>
              </a:ext>
            </a:extLst>
          </p:cNvPr>
          <p:cNvCxnSpPr>
            <a:cxnSpLocks/>
          </p:cNvCxnSpPr>
          <p:nvPr/>
        </p:nvCxnSpPr>
        <p:spPr>
          <a:xfrm>
            <a:off x="10372281" y="3799874"/>
            <a:ext cx="1306695" cy="611764"/>
          </a:xfrm>
          <a:prstGeom prst="bentConnector3">
            <a:avLst>
              <a:gd name="adj1" fmla="val 42711"/>
            </a:avLst>
          </a:prstGeom>
          <a:ln w="28575">
            <a:solidFill>
              <a:srgbClr val="142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253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13D53-DA9A-4B38-840F-FFF62818C37A}"/>
              </a:ext>
            </a:extLst>
          </p:cNvPr>
          <p:cNvSpPr txBox="1">
            <a:spLocks/>
          </p:cNvSpPr>
          <p:nvPr/>
        </p:nvSpPr>
        <p:spPr>
          <a:xfrm>
            <a:off x="838200" y="115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주요 개념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A61436-D541-412E-A4F0-3E953BE07018}"/>
              </a:ext>
            </a:extLst>
          </p:cNvPr>
          <p:cNvSpPr txBox="1"/>
          <p:nvPr/>
        </p:nvSpPr>
        <p:spPr>
          <a:xfrm>
            <a:off x="990600" y="1405589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-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RNN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16A799-6509-48E1-81B7-DEE170547767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코드 개념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6BC7295-584F-4EEE-9BAE-08EE943BFE3F}"/>
              </a:ext>
            </a:extLst>
          </p:cNvPr>
          <p:cNvSpPr/>
          <p:nvPr/>
        </p:nvSpPr>
        <p:spPr>
          <a:xfrm>
            <a:off x="838200" y="3728625"/>
            <a:ext cx="2229851" cy="13255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Hidden</a:t>
            </a:r>
            <a:r>
              <a:rPr lang="ko-KR" altLang="en-US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state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9526E0-3953-4E6D-8DA2-47E2D9DEA0C1}"/>
              </a:ext>
            </a:extLst>
          </p:cNvPr>
          <p:cNvSpPr/>
          <p:nvPr/>
        </p:nvSpPr>
        <p:spPr>
          <a:xfrm>
            <a:off x="1418973" y="5625038"/>
            <a:ext cx="1127466" cy="100639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14244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x1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1CEE8D8-45B0-4CE1-A25A-9658CD5B783D}"/>
              </a:ext>
            </a:extLst>
          </p:cNvPr>
          <p:cNvSpPr/>
          <p:nvPr/>
        </p:nvSpPr>
        <p:spPr>
          <a:xfrm>
            <a:off x="1418973" y="2151384"/>
            <a:ext cx="1127466" cy="100639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14244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y</a:t>
            </a:r>
            <a:r>
              <a:rPr lang="en-US" altLang="ko-KR" sz="24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26BA9BD-8F75-4A18-8411-547239CD7CB4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1982706" y="5054188"/>
            <a:ext cx="0" cy="570850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6B1EAFB-9671-4C9E-92BD-3651CCB74425}"/>
              </a:ext>
            </a:extLst>
          </p:cNvPr>
          <p:cNvCxnSpPr>
            <a:cxnSpLocks/>
          </p:cNvCxnSpPr>
          <p:nvPr/>
        </p:nvCxnSpPr>
        <p:spPr>
          <a:xfrm flipV="1">
            <a:off x="1964647" y="3157775"/>
            <a:ext cx="0" cy="570850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0BEEF1E-61D3-44BF-9734-04AEEDF6AA23}"/>
              </a:ext>
            </a:extLst>
          </p:cNvPr>
          <p:cNvSpPr/>
          <p:nvPr/>
        </p:nvSpPr>
        <p:spPr>
          <a:xfrm>
            <a:off x="3513880" y="3728625"/>
            <a:ext cx="2229851" cy="13255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Hidden</a:t>
            </a:r>
            <a:r>
              <a:rPr lang="ko-KR" altLang="en-US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state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179A3D1-2FAC-4985-8763-4EC24F2957B1}"/>
              </a:ext>
            </a:extLst>
          </p:cNvPr>
          <p:cNvSpPr/>
          <p:nvPr/>
        </p:nvSpPr>
        <p:spPr>
          <a:xfrm>
            <a:off x="4094653" y="5625038"/>
            <a:ext cx="1127466" cy="100639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A50D92B-87A5-4C0A-A353-DEBEBF6A9421}"/>
              </a:ext>
            </a:extLst>
          </p:cNvPr>
          <p:cNvSpPr/>
          <p:nvPr/>
        </p:nvSpPr>
        <p:spPr>
          <a:xfrm>
            <a:off x="4094653" y="2151384"/>
            <a:ext cx="1127466" cy="1006391"/>
          </a:xfrm>
          <a:prstGeom prst="ellipse">
            <a:avLst/>
          </a:prstGeom>
          <a:solidFill>
            <a:srgbClr val="FEC1AE"/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63E4660-3242-4880-9115-5FAD74A5B774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4658386" y="5054188"/>
            <a:ext cx="0" cy="570850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99F02B6-5DFF-4973-A843-B8FC34248549}"/>
              </a:ext>
            </a:extLst>
          </p:cNvPr>
          <p:cNvCxnSpPr>
            <a:cxnSpLocks/>
          </p:cNvCxnSpPr>
          <p:nvPr/>
        </p:nvCxnSpPr>
        <p:spPr>
          <a:xfrm flipV="1">
            <a:off x="4640327" y="3157775"/>
            <a:ext cx="0" cy="570850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EE8DC995-ADE7-4A73-AB6E-E99054B4D4A3}"/>
              </a:ext>
            </a:extLst>
          </p:cNvPr>
          <p:cNvSpPr/>
          <p:nvPr/>
        </p:nvSpPr>
        <p:spPr>
          <a:xfrm>
            <a:off x="6189560" y="3728625"/>
            <a:ext cx="2229851" cy="13255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Hidden</a:t>
            </a:r>
            <a:r>
              <a:rPr lang="ko-KR" altLang="en-US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state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95246B9-0F19-48FE-878F-9F7375979362}"/>
              </a:ext>
            </a:extLst>
          </p:cNvPr>
          <p:cNvSpPr/>
          <p:nvPr/>
        </p:nvSpPr>
        <p:spPr>
          <a:xfrm>
            <a:off x="6770333" y="5625038"/>
            <a:ext cx="1127466" cy="100639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0EC2C2E-82B5-40AF-9056-4F90C53B3E81}"/>
              </a:ext>
            </a:extLst>
          </p:cNvPr>
          <p:cNvSpPr/>
          <p:nvPr/>
        </p:nvSpPr>
        <p:spPr>
          <a:xfrm>
            <a:off x="6770333" y="2151384"/>
            <a:ext cx="1127466" cy="100639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14244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y3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3FCA369-EA9E-4D0F-93E6-5857A90D84A4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7334066" y="5054188"/>
            <a:ext cx="0" cy="570850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23319DC-2402-4C3C-BE8C-F3BD6650F077}"/>
              </a:ext>
            </a:extLst>
          </p:cNvPr>
          <p:cNvCxnSpPr>
            <a:cxnSpLocks/>
          </p:cNvCxnSpPr>
          <p:nvPr/>
        </p:nvCxnSpPr>
        <p:spPr>
          <a:xfrm flipV="1">
            <a:off x="7316007" y="3157775"/>
            <a:ext cx="0" cy="570850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E37702F-5D41-4618-8C0C-27B3B4998DE8}"/>
              </a:ext>
            </a:extLst>
          </p:cNvPr>
          <p:cNvSpPr/>
          <p:nvPr/>
        </p:nvSpPr>
        <p:spPr>
          <a:xfrm>
            <a:off x="8865240" y="3728625"/>
            <a:ext cx="2229851" cy="13255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Hidden</a:t>
            </a:r>
            <a:r>
              <a:rPr lang="ko-KR" altLang="en-US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state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963C638-9749-4939-9BE4-333FBB774343}"/>
              </a:ext>
            </a:extLst>
          </p:cNvPr>
          <p:cNvSpPr/>
          <p:nvPr/>
        </p:nvSpPr>
        <p:spPr>
          <a:xfrm>
            <a:off x="9446013" y="5625038"/>
            <a:ext cx="1127466" cy="100639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0C0791B-892A-42F5-9D5B-F54683308466}"/>
              </a:ext>
            </a:extLst>
          </p:cNvPr>
          <p:cNvSpPr/>
          <p:nvPr/>
        </p:nvSpPr>
        <p:spPr>
          <a:xfrm>
            <a:off x="9446013" y="2151384"/>
            <a:ext cx="1127466" cy="10063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1424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4244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4E1E28F-496A-424B-BB03-A419F0B8C910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10009746" y="5054188"/>
            <a:ext cx="0" cy="570850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45ACD5E-26DC-4339-B56E-4B4479061AA9}"/>
              </a:ext>
            </a:extLst>
          </p:cNvPr>
          <p:cNvCxnSpPr>
            <a:cxnSpLocks/>
          </p:cNvCxnSpPr>
          <p:nvPr/>
        </p:nvCxnSpPr>
        <p:spPr>
          <a:xfrm flipV="1">
            <a:off x="9991687" y="3157775"/>
            <a:ext cx="0" cy="570850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2939FE8-1171-4343-AD78-6A48A0BDC7A1}"/>
              </a:ext>
            </a:extLst>
          </p:cNvPr>
          <p:cNvCxnSpPr>
            <a:cxnSpLocks/>
            <a:stCxn id="16" idx="3"/>
            <a:endCxn id="45" idx="1"/>
          </p:cNvCxnSpPr>
          <p:nvPr/>
        </p:nvCxnSpPr>
        <p:spPr>
          <a:xfrm>
            <a:off x="3068051" y="4391407"/>
            <a:ext cx="445829" cy="0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271A0EC-DD1C-46CD-A8C9-6CFC15182145}"/>
              </a:ext>
            </a:extLst>
          </p:cNvPr>
          <p:cNvCxnSpPr>
            <a:cxnSpLocks/>
          </p:cNvCxnSpPr>
          <p:nvPr/>
        </p:nvCxnSpPr>
        <p:spPr>
          <a:xfrm>
            <a:off x="5743731" y="4391407"/>
            <a:ext cx="445829" cy="0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7B506AC-AA6B-4779-83C2-7EAEC65035E4}"/>
              </a:ext>
            </a:extLst>
          </p:cNvPr>
          <p:cNvCxnSpPr>
            <a:cxnSpLocks/>
          </p:cNvCxnSpPr>
          <p:nvPr/>
        </p:nvCxnSpPr>
        <p:spPr>
          <a:xfrm>
            <a:off x="8419411" y="4391407"/>
            <a:ext cx="445829" cy="0"/>
          </a:xfrm>
          <a:prstGeom prst="straightConnector1">
            <a:avLst/>
          </a:prstGeom>
          <a:ln w="38100">
            <a:solidFill>
              <a:srgbClr val="1424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741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14FCE4-E557-4FC5-8C4C-95354BFB6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66" t="35972" r="19610" b="17500"/>
          <a:stretch/>
        </p:blipFill>
        <p:spPr>
          <a:xfrm>
            <a:off x="2552699" y="3472542"/>
            <a:ext cx="7086601" cy="319087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3013D53-DA9A-4B38-840F-FFF62818C37A}"/>
              </a:ext>
            </a:extLst>
          </p:cNvPr>
          <p:cNvSpPr txBox="1">
            <a:spLocks/>
          </p:cNvSpPr>
          <p:nvPr/>
        </p:nvSpPr>
        <p:spPr>
          <a:xfrm>
            <a:off x="838200" y="115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 w="19050">
                  <a:solidFill>
                    <a:srgbClr val="B4D1D1"/>
                  </a:solidFill>
                </a:ln>
                <a:solidFill>
                  <a:srgbClr val="142440"/>
                </a:solidFill>
                <a:effectLst>
                  <a:outerShdw dist="76200" dir="2700000" algn="tl">
                    <a:srgbClr val="142440"/>
                  </a:outerShdw>
                </a:effectLst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j-cs"/>
              </a:rPr>
              <a:t>주요 개념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A61436-D541-412E-A4F0-3E953BE07018}"/>
              </a:ext>
            </a:extLst>
          </p:cNvPr>
          <p:cNvSpPr txBox="1"/>
          <p:nvPr/>
        </p:nvSpPr>
        <p:spPr>
          <a:xfrm>
            <a:off x="990600" y="1405589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-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RNN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16A799-6509-48E1-81B7-DEE170547767}"/>
              </a:ext>
            </a:extLst>
          </p:cNvPr>
          <p:cNvSpPr txBox="1"/>
          <p:nvPr/>
        </p:nvSpPr>
        <p:spPr>
          <a:xfrm rot="5400000">
            <a:off x="10638003" y="1180639"/>
            <a:ext cx="253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24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코드 개념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EB61D6-69B0-49B6-8E0A-6719B668D91C}"/>
              </a:ext>
            </a:extLst>
          </p:cNvPr>
          <p:cNvCxnSpPr>
            <a:cxnSpLocks/>
          </p:cNvCxnSpPr>
          <p:nvPr/>
        </p:nvCxnSpPr>
        <p:spPr>
          <a:xfrm flipV="1">
            <a:off x="3451845" y="3091542"/>
            <a:ext cx="0" cy="527958"/>
          </a:xfrm>
          <a:prstGeom prst="straightConnector1">
            <a:avLst/>
          </a:prstGeom>
          <a:ln w="28575">
            <a:solidFill>
              <a:srgbClr val="1D36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527D180-08B9-4FB1-8021-F5B515BBE75C}"/>
              </a:ext>
            </a:extLst>
          </p:cNvPr>
          <p:cNvSpPr/>
          <p:nvPr/>
        </p:nvSpPr>
        <p:spPr>
          <a:xfrm>
            <a:off x="1759670" y="2278743"/>
            <a:ext cx="8853714" cy="812799"/>
          </a:xfrm>
          <a:prstGeom prst="roundRect">
            <a:avLst/>
          </a:prstGeom>
          <a:solidFill>
            <a:srgbClr val="EDEDED"/>
          </a:solidFill>
          <a:ln w="38100">
            <a:solidFill>
              <a:srgbClr val="14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softmax</a:t>
            </a:r>
            <a:endParaRPr lang="ko-KR" altLang="en-US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9748F13-6F84-442E-B051-5DCEE54D5B36}"/>
              </a:ext>
            </a:extLst>
          </p:cNvPr>
          <p:cNvCxnSpPr>
            <a:cxnSpLocks/>
          </p:cNvCxnSpPr>
          <p:nvPr/>
        </p:nvCxnSpPr>
        <p:spPr>
          <a:xfrm flipV="1">
            <a:off x="5213970" y="3091542"/>
            <a:ext cx="0" cy="527958"/>
          </a:xfrm>
          <a:prstGeom prst="straightConnector1">
            <a:avLst/>
          </a:prstGeom>
          <a:ln w="28575">
            <a:solidFill>
              <a:srgbClr val="1D36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21625E6-7245-4EB9-A9C0-670FB6250625}"/>
              </a:ext>
            </a:extLst>
          </p:cNvPr>
          <p:cNvCxnSpPr>
            <a:cxnSpLocks/>
          </p:cNvCxnSpPr>
          <p:nvPr/>
        </p:nvCxnSpPr>
        <p:spPr>
          <a:xfrm flipV="1">
            <a:off x="7014195" y="3091542"/>
            <a:ext cx="0" cy="527958"/>
          </a:xfrm>
          <a:prstGeom prst="straightConnector1">
            <a:avLst/>
          </a:prstGeom>
          <a:ln w="28575">
            <a:solidFill>
              <a:srgbClr val="1D36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84078CB-FF46-41BE-BAA0-9F11FA0B0751}"/>
              </a:ext>
            </a:extLst>
          </p:cNvPr>
          <p:cNvCxnSpPr>
            <a:cxnSpLocks/>
          </p:cNvCxnSpPr>
          <p:nvPr/>
        </p:nvCxnSpPr>
        <p:spPr>
          <a:xfrm flipV="1">
            <a:off x="8785845" y="3091542"/>
            <a:ext cx="0" cy="527958"/>
          </a:xfrm>
          <a:prstGeom prst="straightConnector1">
            <a:avLst/>
          </a:prstGeom>
          <a:ln w="28575">
            <a:solidFill>
              <a:srgbClr val="1D36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75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2564</TotalTime>
  <Words>6154</Words>
  <Application>Microsoft Macintosh PowerPoint</Application>
  <PresentationFormat>와이드스크린</PresentationFormat>
  <Paragraphs>717</Paragraphs>
  <Slides>65</Slides>
  <Notes>61</Notes>
  <HiddenSlides>11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65</vt:i4>
      </vt:variant>
    </vt:vector>
  </HeadingPairs>
  <TitlesOfParts>
    <vt:vector size="76" baseType="lpstr">
      <vt:lpstr>맑은 고딕</vt:lpstr>
      <vt:lpstr>나눔스퀘어라운드 ExtraBold</vt:lpstr>
      <vt:lpstr>배달의민족 주아</vt:lpstr>
      <vt:lpstr>여기어때 잘난체</vt:lpstr>
      <vt:lpstr>나눔고딕 ExtraBold</vt:lpstr>
      <vt:lpstr>Cambria Math</vt:lpstr>
      <vt:lpstr>Calibri</vt:lpstr>
      <vt:lpstr>Arial Black</vt:lpstr>
      <vt:lpstr>Arial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소연</dc:creator>
  <cp:lastModifiedBy>이 연주</cp:lastModifiedBy>
  <cp:revision>82</cp:revision>
  <dcterms:created xsi:type="dcterms:W3CDTF">2021-11-28T16:15:48Z</dcterms:created>
  <dcterms:modified xsi:type="dcterms:W3CDTF">2021-12-10T06:35:04Z</dcterms:modified>
</cp:coreProperties>
</file>